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  <p:sldId id="264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17" autoAdjust="0"/>
    <p:restoredTop sz="94660"/>
  </p:normalViewPr>
  <p:slideViewPr>
    <p:cSldViewPr>
      <p:cViewPr varScale="1">
        <p:scale>
          <a:sx n="131" d="100"/>
          <a:sy n="131" d="100"/>
        </p:scale>
        <p:origin x="144" y="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65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5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2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8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6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6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8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1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3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70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25C10-4755-466F-AEC4-6A32062B023E}" type="datetimeFigureOut">
              <a:rPr lang="en-GB" smtClean="0"/>
              <a:t>14/01/2016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B301D-9C0D-41D7-BB73-424F4242B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83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pupilrewardpoints.co.uk/hogwarts/pupils/index.php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12.png"/><Relationship Id="rId2" Type="http://schemas.openxmlformats.org/officeDocument/2006/relationships/image" Target="../media/image8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upilrewardpoints.co.uk/hogwarts/pupils/index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4528" y="1563638"/>
            <a:ext cx="7772400" cy="1102519"/>
          </a:xfrm>
        </p:spPr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Pupil Reward Points</a:t>
            </a:r>
            <a:endParaRPr lang="en-GB" sz="66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356992" y="2499742"/>
            <a:ext cx="4240560" cy="1314450"/>
          </a:xfrm>
        </p:spPr>
        <p:txBody>
          <a:bodyPr>
            <a:noAutofit/>
          </a:bodyPr>
          <a:lstStyle/>
          <a:p>
            <a:pPr algn="r"/>
            <a:r>
              <a:rPr lang="en-GB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Lawford</a:t>
            </a:r>
            <a:r>
              <a:rPr lang="en-GB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Education Ltd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251520" y="3579862"/>
            <a:ext cx="8496944" cy="648072"/>
          </a:xfrm>
          <a:prstGeom prst="wedgeRectCallout">
            <a:avLst>
              <a:gd name="adj1" fmla="val -47901"/>
              <a:gd name="adj2" fmla="val -212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Improved motivation, higher achievement, better </a:t>
            </a:r>
            <a:r>
              <a:rPr lang="en-GB" sz="2400" dirty="0"/>
              <a:t>communication.</a:t>
            </a:r>
          </a:p>
        </p:txBody>
      </p:sp>
    </p:spTree>
    <p:extLst>
      <p:ext uri="{BB962C8B-B14F-4D97-AF65-F5344CB8AC3E}">
        <p14:creationId xmlns:p14="http://schemas.microsoft.com/office/powerpoint/2010/main" val="160146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16734E-6 L -0.8033 2.1673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1788 0.0034 L 0.69479 0.0034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312 0.00494 L -0.97639 0.00494 " pathEditMode="relative" rAng="0" ptsTypes="AA">
                                      <p:cBhvr>
                                        <p:cTn id="12" dur="8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479 0.0034 L 0.86805 -0.00031 " pathEditMode="relative" rAng="0" ptsTypes="AA">
                                      <p:cBhvr>
                                        <p:cTn id="14" dur="8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0" build="p"/>
      <p:bldP spid="3" grpId="1" build="p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467544" y="2674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Awarding points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 descr="C:\Users\Tim\AppData\Local\Microsoft\Windows\Temporary Internet Files\Content.IE5\RTPQ9OGS\MC90043490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962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im\AppData\Local\Microsoft\Windows\Temporary Internet Files\Content.IE5\GQZX8K0Z\MC9002819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27725"/>
            <a:ext cx="1802282" cy="170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712113" y="1193223"/>
            <a:ext cx="1507959" cy="946479"/>
            <a:chOff x="3712113" y="1193223"/>
            <a:chExt cx="1507959" cy="946479"/>
          </a:xfrm>
        </p:grpSpPr>
        <p:sp>
          <p:nvSpPr>
            <p:cNvPr id="16" name="laptop"/>
            <p:cNvSpPr>
              <a:spLocks noEditPoints="1" noChangeArrowheads="1"/>
            </p:cNvSpPr>
            <p:nvPr/>
          </p:nvSpPr>
          <p:spPr bwMode="auto">
            <a:xfrm>
              <a:off x="3712113" y="1193223"/>
              <a:ext cx="1507959" cy="946479"/>
            </a:xfrm>
            <a:custGeom>
              <a:avLst/>
              <a:gdLst>
                <a:gd name="T0" fmla="*/ 3362 w 21600"/>
                <a:gd name="T1" fmla="*/ 0 h 21600"/>
                <a:gd name="T2" fmla="*/ 3362 w 21600"/>
                <a:gd name="T3" fmla="*/ 7173 h 21600"/>
                <a:gd name="T4" fmla="*/ 18327 w 21600"/>
                <a:gd name="T5" fmla="*/ 0 h 21600"/>
                <a:gd name="T6" fmla="*/ 18327 w 21600"/>
                <a:gd name="T7" fmla="*/ 7173 h 21600"/>
                <a:gd name="T8" fmla="*/ 10800 w 21600"/>
                <a:gd name="T9" fmla="*/ 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21600 w 21600"/>
                <a:gd name="T15" fmla="*/ 21600 h 21600"/>
                <a:gd name="T16" fmla="*/ 4445 w 21600"/>
                <a:gd name="T17" fmla="*/ 1858 h 21600"/>
                <a:gd name="T18" fmla="*/ 17311 w 21600"/>
                <a:gd name="T19" fmla="*/ 1232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969" y="1282192"/>
              <a:ext cx="917586" cy="469490"/>
            </a:xfrm>
            <a:prstGeom prst="rect">
              <a:avLst/>
            </a:prstGeom>
          </p:spPr>
        </p:pic>
      </p:grpSp>
      <p:sp>
        <p:nvSpPr>
          <p:cNvPr id="18" name="Right Arrow 17"/>
          <p:cNvSpPr/>
          <p:nvPr/>
        </p:nvSpPr>
        <p:spPr>
          <a:xfrm rot="20627467">
            <a:off x="2198465" y="1721552"/>
            <a:ext cx="1517974" cy="406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1549870">
            <a:off x="2181362" y="3458199"/>
            <a:ext cx="1517974" cy="406741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>
            <a:off x="2368566" y="2517346"/>
            <a:ext cx="1555361" cy="40674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3657738" y="3566405"/>
            <a:ext cx="1638047" cy="904984"/>
            <a:chOff x="3657738" y="3523067"/>
            <a:chExt cx="1638047" cy="904984"/>
          </a:xfrm>
        </p:grpSpPr>
        <p:sp>
          <p:nvSpPr>
            <p:cNvPr id="30" name="Rectangle 29"/>
            <p:cNvSpPr/>
            <p:nvPr/>
          </p:nvSpPr>
          <p:spPr>
            <a:xfrm>
              <a:off x="3657738" y="3523067"/>
              <a:ext cx="1638047" cy="90498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GB" sz="900" b="1" dirty="0" smtClean="0"/>
                <a:t>Points Top-up</a:t>
              </a:r>
              <a:endParaRPr lang="en-GB" sz="900" dirty="0" smtClean="0"/>
            </a:p>
            <a:p>
              <a:pPr algn="ctr">
                <a:lnSpc>
                  <a:spcPct val="150000"/>
                </a:lnSpc>
              </a:pPr>
              <a:r>
                <a:rPr lang="en-GB" sz="900" dirty="0" err="1" smtClean="0"/>
                <a:t>Mr.</a:t>
              </a:r>
              <a:r>
                <a:rPr lang="en-GB" sz="900" dirty="0" smtClean="0"/>
                <a:t> Ballard</a:t>
              </a:r>
            </a:p>
            <a:p>
              <a:pPr algn="ctr">
                <a:lnSpc>
                  <a:spcPct val="150000"/>
                </a:lnSpc>
              </a:pPr>
              <a:r>
                <a:rPr lang="en-GB" sz="900" dirty="0" smtClean="0"/>
                <a:t>This card is worth 2 points</a:t>
              </a:r>
            </a:p>
            <a:p>
              <a:pPr algn="ctr">
                <a:lnSpc>
                  <a:spcPct val="150000"/>
                </a:lnSpc>
              </a:pPr>
              <a:r>
                <a:rPr lang="en-GB" sz="900" dirty="0" smtClean="0"/>
                <a:t>3376-7354-9133-7994</a:t>
              </a:r>
              <a:endParaRPr lang="en-GB" sz="900" dirty="0"/>
            </a:p>
          </p:txBody>
        </p:sp>
        <p:pic>
          <p:nvPicPr>
            <p:cNvPr id="31" name="Picture 4" descr="Hogwarts School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5802" y="3618231"/>
              <a:ext cx="332167" cy="332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3" name="Picture 3" descr="image005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3" t="9876" r="3102"/>
          <a:stretch/>
        </p:blipFill>
        <p:spPr bwMode="auto">
          <a:xfrm>
            <a:off x="4146280" y="2272902"/>
            <a:ext cx="639624" cy="111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itle 1"/>
          <p:cNvSpPr txBox="1">
            <a:spLocks/>
          </p:cNvSpPr>
          <p:nvPr/>
        </p:nvSpPr>
        <p:spPr>
          <a:xfrm>
            <a:off x="683568" y="874501"/>
            <a:ext cx="1935832" cy="773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Teacher</a:t>
            </a:r>
            <a:endParaRPr lang="en-GB" sz="3200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6596608" y="874500"/>
            <a:ext cx="1935832" cy="773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Student</a:t>
            </a:r>
            <a:endParaRPr lang="en-GB" sz="3200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Left-Right Arrow 2"/>
          <p:cNvSpPr/>
          <p:nvPr/>
        </p:nvSpPr>
        <p:spPr>
          <a:xfrm rot="1126456">
            <a:off x="5275185" y="1656726"/>
            <a:ext cx="1518488" cy="4427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20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">
        <p:fade/>
      </p:transition>
    </mc:Choice>
    <mc:Fallback xmlns="">
      <p:transition spd="med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9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500"/>
                            </p:stCondLst>
                            <p:childTnLst>
                              <p:par>
                                <p:cTn id="52" presetID="19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27" grpId="0" animBg="1"/>
      <p:bldP spid="34" grpId="0"/>
      <p:bldP spid="35" grpId="0"/>
      <p:bldP spid="3" grpId="0" animBg="1"/>
      <p:bldP spid="3" grpId="1" animBg="1"/>
      <p:bldP spid="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59582"/>
            <a:ext cx="9144000" cy="35643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3" t="40129" r="25875" b="17518"/>
          <a:stretch/>
        </p:blipFill>
        <p:spPr bwMode="auto">
          <a:xfrm>
            <a:off x="179512" y="1292678"/>
            <a:ext cx="6400800" cy="309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Awarding points online…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79912" y="1406488"/>
            <a:ext cx="2088232" cy="936104"/>
          </a:xfrm>
          <a:prstGeom prst="wedgeRectCallout">
            <a:avLst>
              <a:gd name="adj1" fmla="val -137412"/>
              <a:gd name="adj2" fmla="val -13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Let’s login as a teacher…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597541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m</a:t>
            </a:r>
            <a:r>
              <a:rPr lang="en-GB" sz="1200" dirty="0" err="1" smtClean="0"/>
              <a:t>r.smith</a:t>
            </a:r>
            <a:endParaRPr lang="en-GB" sz="1200" dirty="0"/>
          </a:p>
        </p:txBody>
      </p:sp>
      <p:sp>
        <p:nvSpPr>
          <p:cNvPr id="7" name="Oval 6"/>
          <p:cNvSpPr/>
          <p:nvPr/>
        </p:nvSpPr>
        <p:spPr>
          <a:xfrm>
            <a:off x="1208410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326183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437556" y="1976065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547664" y="1976064"/>
            <a:ext cx="77465" cy="739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29741" y="4787686"/>
            <a:ext cx="360040" cy="306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7" grpId="0" animBg="1"/>
      <p:bldP spid="11" grpId="0" animBg="1"/>
      <p:bldP spid="12" grpId="0" animBg="1"/>
      <p:bldP spid="13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8"/>
          <a:stretch/>
        </p:blipFill>
        <p:spPr bwMode="auto">
          <a:xfrm>
            <a:off x="347279" y="627534"/>
            <a:ext cx="8496944" cy="400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3923928" y="1635646"/>
            <a:ext cx="3888432" cy="576064"/>
          </a:xfrm>
          <a:prstGeom prst="wedgeRectCallout">
            <a:avLst>
              <a:gd name="adj1" fmla="val -93473"/>
              <a:gd name="adj2" fmla="val -286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Awarding points is easy…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3923928" y="1779662"/>
            <a:ext cx="4104456" cy="648072"/>
          </a:xfrm>
          <a:prstGeom prst="wedgeRectCallout">
            <a:avLst>
              <a:gd name="adj1" fmla="val -85308"/>
              <a:gd name="adj2" fmla="val -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1</a:t>
            </a:r>
            <a:r>
              <a:rPr lang="en-GB" dirty="0"/>
              <a:t>. Select which subject you are </a:t>
            </a:r>
            <a:r>
              <a:rPr lang="en-GB" dirty="0" smtClean="0"/>
              <a:t>teaching and choose how many points to award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2566851"/>
            <a:ext cx="1296144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Kayleigh</a:t>
            </a:r>
            <a:r>
              <a:rPr lang="en-GB" sz="1200" dirty="0" smtClean="0"/>
              <a:t> B</a:t>
            </a:r>
            <a:r>
              <a:rPr lang="en-GB" sz="1200" dirty="0" smtClean="0">
                <a:sym typeface="Wingdings"/>
              </a:rPr>
              <a:t></a:t>
            </a:r>
            <a:r>
              <a:rPr lang="en-GB" sz="1200" dirty="0">
                <a:sym typeface="Wingdings"/>
              </a:rPr>
              <a:t></a:t>
            </a:r>
            <a:endParaRPr lang="en-GB" sz="1200" dirty="0" smtClean="0"/>
          </a:p>
          <a:p>
            <a:r>
              <a:rPr lang="en-GB" sz="1200" dirty="0" smtClean="0"/>
              <a:t>Katie B</a:t>
            </a:r>
            <a:r>
              <a:rPr lang="en-GB" sz="1200" dirty="0" smtClean="0">
                <a:sym typeface="Wingdings"/>
              </a:rPr>
              <a:t></a:t>
            </a:r>
            <a:r>
              <a:rPr lang="en-GB" sz="1200" dirty="0">
                <a:sym typeface="Wingdings"/>
              </a:rPr>
              <a:t></a:t>
            </a:r>
            <a:endParaRPr lang="en-GB" sz="1200" dirty="0" smtClean="0"/>
          </a:p>
          <a:p>
            <a:r>
              <a:rPr lang="en-GB" sz="1200" dirty="0" smtClean="0"/>
              <a:t>Katie B</a:t>
            </a:r>
            <a:r>
              <a:rPr lang="en-GB" sz="1200" dirty="0" smtClean="0">
                <a:sym typeface="Wingdings"/>
              </a:rPr>
              <a:t></a:t>
            </a:r>
            <a:r>
              <a:rPr lang="en-GB" sz="1200" dirty="0">
                <a:sym typeface="Wingdings"/>
              </a:rPr>
              <a:t></a:t>
            </a:r>
            <a:endParaRPr lang="en-GB" sz="1200" dirty="0" smtClean="0"/>
          </a:p>
          <a:p>
            <a:r>
              <a:rPr lang="en-GB" sz="1200" dirty="0" smtClean="0"/>
              <a:t>Katie F</a:t>
            </a:r>
            <a:r>
              <a:rPr lang="en-GB" sz="1200" dirty="0" smtClean="0">
                <a:sym typeface="Wingdings"/>
              </a:rPr>
              <a:t></a:t>
            </a:r>
            <a:r>
              <a:rPr lang="en-GB" sz="1200" dirty="0">
                <a:sym typeface="Wingdings"/>
              </a:rPr>
              <a:t></a:t>
            </a:r>
            <a:endParaRPr lang="en-GB" sz="1200" dirty="0" smtClean="0"/>
          </a:p>
          <a:p>
            <a:r>
              <a:rPr lang="en-GB" sz="1200" dirty="0" smtClean="0"/>
              <a:t>Kai B</a:t>
            </a:r>
            <a:r>
              <a:rPr lang="en-GB" sz="1200" dirty="0" smtClean="0">
                <a:sym typeface="Wingdings"/>
              </a:rPr>
              <a:t></a:t>
            </a:r>
            <a:r>
              <a:rPr lang="en-GB" sz="1200" dirty="0">
                <a:sym typeface="Wingdings"/>
              </a:rPr>
              <a:t>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11945" y="2398292"/>
            <a:ext cx="1296144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72000" tIns="0" rIns="0" bIns="0" rtlCol="0">
            <a:spAutoFit/>
          </a:bodyPr>
          <a:lstStyle/>
          <a:p>
            <a:r>
              <a:rPr lang="en-GB" sz="1050" dirty="0" err="1" smtClean="0"/>
              <a:t>Ka</a:t>
            </a:r>
            <a:endParaRPr lang="en-GB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1835696" y="2399795"/>
            <a:ext cx="1296144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72000" tIns="0" rIns="0" bIns="0" rtlCol="0">
            <a:spAutoFit/>
          </a:bodyPr>
          <a:lstStyle/>
          <a:p>
            <a:r>
              <a:rPr lang="en-GB" sz="1050" dirty="0" smtClean="0"/>
              <a:t>Katie B</a:t>
            </a:r>
            <a:r>
              <a:rPr lang="en-GB" sz="1050" dirty="0">
                <a:sym typeface="Wingdings"/>
              </a:rPr>
              <a:t> </a:t>
            </a:r>
            <a:endParaRPr lang="en-GB" sz="1050" dirty="0"/>
          </a:p>
        </p:txBody>
      </p:sp>
      <p:sp>
        <p:nvSpPr>
          <p:cNvPr id="9" name="Rectangular Callout 8"/>
          <p:cNvSpPr/>
          <p:nvPr/>
        </p:nvSpPr>
        <p:spPr>
          <a:xfrm>
            <a:off x="3929976" y="2355067"/>
            <a:ext cx="4104456" cy="648072"/>
          </a:xfrm>
          <a:prstGeom prst="wedgeRectCallout">
            <a:avLst>
              <a:gd name="adj1" fmla="val -82994"/>
              <a:gd name="adj2" fmla="val -29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2</a:t>
            </a:r>
            <a:r>
              <a:rPr lang="en-GB" dirty="0"/>
              <a:t>.</a:t>
            </a:r>
            <a:r>
              <a:rPr lang="en-GB" dirty="0" smtClean="0"/>
              <a:t> Type in the first few letters of a student’s name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677" y="2768349"/>
            <a:ext cx="2402283" cy="989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048" y="2200485"/>
            <a:ext cx="432048" cy="432048"/>
          </a:xfrm>
          <a:prstGeom prst="rect">
            <a:avLst/>
          </a:prstGeom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945" y="2783531"/>
            <a:ext cx="2377018" cy="97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3929976" y="3003139"/>
            <a:ext cx="4530456" cy="800966"/>
          </a:xfrm>
          <a:prstGeom prst="wedgeRectCallout">
            <a:avLst>
              <a:gd name="adj1" fmla="val -83571"/>
              <a:gd name="adj2" fmla="val -816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3</a:t>
            </a:r>
            <a:r>
              <a:rPr lang="en-GB" dirty="0"/>
              <a:t>.</a:t>
            </a:r>
            <a:r>
              <a:rPr lang="en-GB" dirty="0" smtClean="0"/>
              <a:t> Select from a list of reasons decided by your school or choose to type in your own reason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6" y="2605088"/>
            <a:ext cx="2457450" cy="17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96" y="1551928"/>
            <a:ext cx="7893773" cy="323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ular Callout 15"/>
          <p:cNvSpPr/>
          <p:nvPr/>
        </p:nvSpPr>
        <p:spPr>
          <a:xfrm>
            <a:off x="735226" y="2659137"/>
            <a:ext cx="4530456" cy="800966"/>
          </a:xfrm>
          <a:prstGeom prst="wedgeRectCallout">
            <a:avLst>
              <a:gd name="adj1" fmla="val 38700"/>
              <a:gd name="adj2" fmla="val -1279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Once points have been awarded, it’s easy to make a change, if needed</a:t>
            </a:r>
          </a:p>
        </p:txBody>
      </p:sp>
    </p:spTree>
    <p:extLst>
      <p:ext uri="{BB962C8B-B14F-4D97-AF65-F5344CB8AC3E}">
        <p14:creationId xmlns:p14="http://schemas.microsoft.com/office/powerpoint/2010/main" val="291742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636 L 0.07483 0.07873 C 0.09062 0.09262 0.11406 0.10034 0.13854 0.10034 C 0.16649 0.10034 0.18871 0.09262 0.20451 0.07873 L 0.27951 0.01636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76" y="4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51 0.01637 L 0.2717 0.1296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56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17 0.12967 L 0.47639 0.0583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35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552 0.06761 L 0.49601 0.10836 C 0.50052 0.11701 0.50174 0.12843 0.50052 0.13924 C 0.4993 0.15066 0.49531 0.15962 0.48906 0.16579 L 0.46198 0.19049 " pathEditMode="relative" rAng="6064212" ptsTypes="FffFF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" y="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15 0.18982 L 0.24792 0.10031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12" y="-44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5" grpId="0" animBg="1"/>
      <p:bldP spid="5" grpId="1" animBg="1"/>
      <p:bldP spid="13" grpId="0" animBg="1"/>
      <p:bldP spid="14" grpId="0" animBg="1"/>
      <p:bldP spid="9" grpId="0" animBg="1"/>
      <p:bldP spid="9" grpId="1" animBg="1"/>
      <p:bldP spid="10" grpId="0" animBg="1"/>
      <p:bldP spid="10" grpId="1" animBg="1"/>
      <p:bldP spid="16" grpId="0" animBg="1"/>
      <p:bldP spid="1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3108" r="-1"/>
          <a:stretch/>
        </p:blipFill>
        <p:spPr bwMode="auto">
          <a:xfrm>
            <a:off x="467543" y="627534"/>
            <a:ext cx="8376679" cy="4007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4242515" y="3219822"/>
            <a:ext cx="3888432" cy="576064"/>
          </a:xfrm>
          <a:prstGeom prst="wedgeRectCallout">
            <a:avLst>
              <a:gd name="adj1" fmla="val -60184"/>
              <a:gd name="adj2" fmla="val -38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Your classes are here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391" y="3603675"/>
            <a:ext cx="91918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390" y="3603674"/>
            <a:ext cx="919185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019" y="3438525"/>
            <a:ext cx="911404" cy="16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291830"/>
            <a:ext cx="432048" cy="432048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"/>
          <a:stretch/>
        </p:blipFill>
        <p:spPr bwMode="auto">
          <a:xfrm>
            <a:off x="467544" y="627534"/>
            <a:ext cx="8376679" cy="4333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ular Callout 9"/>
          <p:cNvSpPr/>
          <p:nvPr/>
        </p:nvSpPr>
        <p:spPr>
          <a:xfrm>
            <a:off x="2699792" y="2693886"/>
            <a:ext cx="4530456" cy="800966"/>
          </a:xfrm>
          <a:prstGeom prst="wedgeRectCallout">
            <a:avLst>
              <a:gd name="adj1" fmla="val -1976"/>
              <a:gd name="adj2" fmla="val -106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Awarding points to an entire class is simple using our innovative point scale…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16" y="1709588"/>
            <a:ext cx="406540" cy="283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027" y="1704824"/>
            <a:ext cx="414338" cy="22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536" y="1704396"/>
            <a:ext cx="400129" cy="28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839" y="1707458"/>
            <a:ext cx="396190" cy="225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600" y="1713921"/>
            <a:ext cx="401173" cy="2806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934" y="1709588"/>
            <a:ext cx="408264" cy="224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004" y="2288479"/>
            <a:ext cx="938152" cy="14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004" y="2664317"/>
            <a:ext cx="927064" cy="14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453" y="1312372"/>
            <a:ext cx="2162547" cy="886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959" y="1160735"/>
            <a:ext cx="2157041" cy="156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2048" y="1419622"/>
            <a:ext cx="43204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08642E-6 L 0.01597 0.02469 C 0.01962 0.02994 0.0217 0.03796 0.02136 0.04352 C 0.02049 0.05308 0.01841 0.05956 0.01407 0.06327 L -0.00434 0.08364 " pathEditMode="relative" rAng="-15870190" ptsTypes="FffFF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4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8364 L 0.03142 1.23457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-4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6 0.05735 L 0.06736 0.10268 C 0.08316 0.11378 0.10538 0.11594 0.12795 0.11101 C 0.1533 0.10515 0.17361 0.09281 0.1868 0.07585 L 0.25191 -0.00062 " pathEditMode="relative" rAng="-430635" ptsTypes="FffFF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60" y="1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1 -0.00062 L 0.20868 -1.23457E-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0868 -1.23457E-6 L 0.15347 0.1401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70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7" presetClass="path" presetSubtype="0" accel="50000" decel="5000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.15347 0.14012 L 0.17951 0.14043 C 0.18524 0.14043 0.19305 0.14475 0.19948 0.15247 C 0.20729 0.15957 0.21267 0.16852 0.21614 0.17809 L 0.23107 0.21852 " pathEditMode="relative" rAng="1778044" ptsTypes="FffFF">
                                      <p:cBhvr>
                                        <p:cTn id="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08 0.21841 L 0.68108 -0.07291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45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107 -0.07291 L 0.69843 -0.03862 C 0.70243 -0.03151 0.70486 -0.0207 0.70486 -0.00927 C 0.70486 0.0037 0.70243 0.01421 0.69843 0.02131 L 0.68107 0.05622 " pathEditMode="relative" rAng="5400000" ptsTypes="FffFF">
                                      <p:cBhvr>
                                        <p:cTn id="1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64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108 0.05591 L 0.73628 -0.06982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-63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124564" y="2415598"/>
            <a:ext cx="2721884" cy="1491552"/>
            <a:chOff x="3138403" y="1439907"/>
            <a:chExt cx="2721884" cy="1491552"/>
          </a:xfrm>
        </p:grpSpPr>
        <p:sp>
          <p:nvSpPr>
            <p:cNvPr id="8" name="Rectangle 7"/>
            <p:cNvSpPr/>
            <p:nvPr/>
          </p:nvSpPr>
          <p:spPr>
            <a:xfrm>
              <a:off x="3138403" y="1439907"/>
              <a:ext cx="2721884" cy="149155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GB" sz="1400" b="1" dirty="0" smtClean="0"/>
                <a:t>Points Top-up</a:t>
              </a:r>
              <a:endParaRPr lang="en-GB" sz="1400" dirty="0" smtClean="0"/>
            </a:p>
            <a:p>
              <a:pPr algn="ctr">
                <a:lnSpc>
                  <a:spcPct val="150000"/>
                </a:lnSpc>
              </a:pPr>
              <a:r>
                <a:rPr lang="en-GB" sz="1400" dirty="0" err="1" smtClean="0"/>
                <a:t>Mr.</a:t>
              </a:r>
              <a:r>
                <a:rPr lang="en-GB" sz="1400" dirty="0" smtClean="0"/>
                <a:t> Ballard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 smtClean="0"/>
                <a:t>This card is worth 2 points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 smtClean="0"/>
                <a:t>3376-7354-9133-7994</a:t>
              </a:r>
              <a:endParaRPr lang="en-GB" sz="1400" dirty="0"/>
            </a:p>
          </p:txBody>
        </p:sp>
        <p:pic>
          <p:nvPicPr>
            <p:cNvPr id="1028" name="Picture 4" descr="Hogwarts School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1648225"/>
              <a:ext cx="476250" cy="47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ular Callout 11"/>
          <p:cNvSpPr/>
          <p:nvPr/>
        </p:nvSpPr>
        <p:spPr>
          <a:xfrm>
            <a:off x="278606" y="1744114"/>
            <a:ext cx="4112840" cy="504056"/>
          </a:xfrm>
          <a:prstGeom prst="wedgeRectCallout">
            <a:avLst>
              <a:gd name="adj1" fmla="val 37472"/>
              <a:gd name="adj2" fmla="val 1068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They work like a mobile phone top-up</a:t>
            </a:r>
            <a:endParaRPr lang="en-GB" dirty="0"/>
          </a:p>
        </p:txBody>
      </p:sp>
      <p:sp>
        <p:nvSpPr>
          <p:cNvPr id="13" name="Rectangular Callout 12"/>
          <p:cNvSpPr/>
          <p:nvPr/>
        </p:nvSpPr>
        <p:spPr>
          <a:xfrm>
            <a:off x="813745" y="2755353"/>
            <a:ext cx="1872208" cy="648072"/>
          </a:xfrm>
          <a:prstGeom prst="wedgeRectCallout">
            <a:avLst>
              <a:gd name="adj1" fmla="val 71094"/>
              <a:gd name="adj2" fmla="val 209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J</a:t>
            </a:r>
            <a:r>
              <a:rPr lang="en-GB" dirty="0" smtClean="0"/>
              <a:t>ust print out then hand  out</a:t>
            </a:r>
            <a:endParaRPr lang="en-GB" dirty="0"/>
          </a:p>
        </p:txBody>
      </p:sp>
      <p:sp>
        <p:nvSpPr>
          <p:cNvPr id="14" name="Rectangular Callout 13"/>
          <p:cNvSpPr/>
          <p:nvPr/>
        </p:nvSpPr>
        <p:spPr>
          <a:xfrm>
            <a:off x="5058873" y="1623704"/>
            <a:ext cx="3747759" cy="648072"/>
          </a:xfrm>
          <a:prstGeom prst="wedgeRectCallout">
            <a:avLst>
              <a:gd name="adj1" fmla="val -39744"/>
              <a:gd name="adj2" fmla="val 10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student then enters the code to top-up their account with points</a:t>
            </a:r>
            <a:endParaRPr lang="en-GB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Awarding points using</a:t>
            </a:r>
            <a:b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top-up vouchers…</a:t>
            </a:r>
            <a:endParaRPr lang="en-GB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26934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85167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 smtClean="0">
                <a:solidFill>
                  <a:schemeClr val="bg1"/>
                </a:soli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</a:rPr>
              <a:t>Thank you for watching</a:t>
            </a:r>
            <a:endParaRPr lang="en-GB" sz="5400" dirty="0">
              <a:solidFill>
                <a:schemeClr val="bg1"/>
              </a:solidFill>
              <a:effectLst>
                <a:outerShdw blurRad="50800" dist="38100" dir="2700000" algn="ctr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34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000"/>
    </mc:Choice>
    <mc:Fallback xmlns="">
      <p:transition spd="slow" advTm="2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190</Words>
  <Application>Microsoft Office PowerPoint</Application>
  <PresentationFormat>On-screen Show (16:9)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Pupil Reward Points</vt:lpstr>
      <vt:lpstr>PowerPoint Presentation</vt:lpstr>
      <vt:lpstr>Awarding points online…</vt:lpstr>
      <vt:lpstr>PowerPoint Presentation</vt:lpstr>
      <vt:lpstr>PowerPoint Presentation</vt:lpstr>
      <vt:lpstr>Awarding points using top-up vouchers…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Pupil Reward Points</dc:title>
  <dc:creator>Tim</dc:creator>
  <cp:lastModifiedBy>Tim Ballard</cp:lastModifiedBy>
  <cp:revision>79</cp:revision>
  <dcterms:created xsi:type="dcterms:W3CDTF">2011-10-30T20:34:54Z</dcterms:created>
  <dcterms:modified xsi:type="dcterms:W3CDTF">2016-01-14T13:42:57Z</dcterms:modified>
</cp:coreProperties>
</file>