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2" r:id="rId3"/>
    <p:sldId id="263" r:id="rId4"/>
    <p:sldId id="264" r:id="rId5"/>
    <p:sldId id="274" r:id="rId6"/>
    <p:sldId id="276" r:id="rId7"/>
    <p:sldId id="273" r:id="rId8"/>
    <p:sldId id="275" r:id="rId9"/>
    <p:sldId id="266"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7" autoAdjust="0"/>
    <p:restoredTop sz="94660"/>
  </p:normalViewPr>
  <p:slideViewPr>
    <p:cSldViewPr snapToGrid="0">
      <p:cViewPr>
        <p:scale>
          <a:sx n="100" d="100"/>
          <a:sy n="100" d="100"/>
        </p:scale>
        <p:origin x="-438" y="7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984D0-289D-49DB-8F62-CB86F4E6ED7E}" type="datetimeFigureOut">
              <a:rPr lang="en-GB" smtClean="0"/>
              <a:t>27/09/2019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8F880-9076-4F1F-8DBF-BEB25429FCFF}" type="slidenum">
              <a:rPr lang="en-GB" smtClean="0"/>
              <a:t>‹#›</a:t>
            </a:fld>
            <a:endParaRPr lang="en-GB"/>
          </a:p>
        </p:txBody>
      </p:sp>
    </p:spTree>
    <p:extLst>
      <p:ext uri="{BB962C8B-B14F-4D97-AF65-F5344CB8AC3E}">
        <p14:creationId xmlns:p14="http://schemas.microsoft.com/office/powerpoint/2010/main" val="161488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11727A-D9C7-4343-ABD4-CC8FF862C6ED}" type="slidenum">
              <a:rPr lang="en-GB" smtClean="0"/>
              <a:t>5</a:t>
            </a:fld>
            <a:endParaRPr lang="en-GB"/>
          </a:p>
        </p:txBody>
      </p:sp>
    </p:spTree>
    <p:extLst>
      <p:ext uri="{BB962C8B-B14F-4D97-AF65-F5344CB8AC3E}">
        <p14:creationId xmlns:p14="http://schemas.microsoft.com/office/powerpoint/2010/main" val="144354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B125C10-4755-466F-AEC4-6A32062B023E}"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BB301D-9C0D-41D7-BB73-424F4242BFA3}" type="slidenum">
              <a:rPr lang="en-GB" smtClean="0"/>
              <a:t>‹#›</a:t>
            </a:fld>
            <a:endParaRPr lang="en-GB"/>
          </a:p>
        </p:txBody>
      </p:sp>
    </p:spTree>
    <p:extLst>
      <p:ext uri="{BB962C8B-B14F-4D97-AF65-F5344CB8AC3E}">
        <p14:creationId xmlns:p14="http://schemas.microsoft.com/office/powerpoint/2010/main" val="1491652307"/>
      </p:ext>
    </p:extLst>
  </p:cSld>
  <p:clrMapOvr>
    <a:masterClrMapping/>
  </p:clrMapOvr>
  <mc:AlternateContent xmlns:mc="http://schemas.openxmlformats.org/markup-compatibility/2006" xmlns:p14="http://schemas.microsoft.com/office/powerpoint/2010/main">
    <mc:Choice Requires="p14">
      <p:transition spd="slow" p14:dur="5000" advTm="2000"/>
    </mc:Choice>
    <mc:Fallback xmlns="">
      <p:transition spd="slow"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125C10-4755-466F-AEC4-6A32062B023E}"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BB301D-9C0D-41D7-BB73-424F4242BFA3}" type="slidenum">
              <a:rPr lang="en-GB" smtClean="0"/>
              <a:t>‹#›</a:t>
            </a:fld>
            <a:endParaRPr lang="en-GB"/>
          </a:p>
        </p:txBody>
      </p:sp>
    </p:spTree>
    <p:extLst>
      <p:ext uri="{BB962C8B-B14F-4D97-AF65-F5344CB8AC3E}">
        <p14:creationId xmlns:p14="http://schemas.microsoft.com/office/powerpoint/2010/main" val="4160253392"/>
      </p:ext>
    </p:extLst>
  </p:cSld>
  <p:clrMapOvr>
    <a:masterClrMapping/>
  </p:clrMapOvr>
  <mc:AlternateContent xmlns:mc="http://schemas.openxmlformats.org/markup-compatibility/2006" xmlns:p14="http://schemas.microsoft.com/office/powerpoint/2010/main">
    <mc:Choice Requires="p14">
      <p:transition spd="slow" p14:dur="5000" advTm="2000"/>
    </mc:Choice>
    <mc:Fallback xmlns="">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125C10-4755-466F-AEC4-6A32062B023E}"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BB301D-9C0D-41D7-BB73-424F4242BFA3}" type="slidenum">
              <a:rPr lang="en-GB" smtClean="0"/>
              <a:t>‹#›</a:t>
            </a:fld>
            <a:endParaRPr lang="en-GB"/>
          </a:p>
        </p:txBody>
      </p:sp>
    </p:spTree>
    <p:extLst>
      <p:ext uri="{BB962C8B-B14F-4D97-AF65-F5344CB8AC3E}">
        <p14:creationId xmlns:p14="http://schemas.microsoft.com/office/powerpoint/2010/main" val="1842827713"/>
      </p:ext>
    </p:extLst>
  </p:cSld>
  <p:clrMapOvr>
    <a:masterClrMapping/>
  </p:clrMapOvr>
  <mc:AlternateContent xmlns:mc="http://schemas.openxmlformats.org/markup-compatibility/2006" xmlns:p14="http://schemas.microsoft.com/office/powerpoint/2010/main">
    <mc:Choice Requires="p14">
      <p:transition spd="slow" p14:dur="5000" advTm="2000"/>
    </mc:Choice>
    <mc:Fallback xmlns="">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125C10-4755-466F-AEC4-6A32062B023E}"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BB301D-9C0D-41D7-BB73-424F4242BFA3}" type="slidenum">
              <a:rPr lang="en-GB" smtClean="0"/>
              <a:t>‹#›</a:t>
            </a:fld>
            <a:endParaRPr lang="en-GB"/>
          </a:p>
        </p:txBody>
      </p:sp>
    </p:spTree>
    <p:extLst>
      <p:ext uri="{BB962C8B-B14F-4D97-AF65-F5344CB8AC3E}">
        <p14:creationId xmlns:p14="http://schemas.microsoft.com/office/powerpoint/2010/main" val="1812087910"/>
      </p:ext>
    </p:extLst>
  </p:cSld>
  <p:clrMapOvr>
    <a:masterClrMapping/>
  </p:clrMapOvr>
  <mc:AlternateContent xmlns:mc="http://schemas.openxmlformats.org/markup-compatibility/2006" xmlns:p14="http://schemas.microsoft.com/office/powerpoint/2010/main">
    <mc:Choice Requires="p14">
      <p:transition spd="slow" p14:dur="5000" advTm="2000"/>
    </mc:Choice>
    <mc:Fallback xmlns="">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125C10-4755-466F-AEC4-6A32062B023E}"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BB301D-9C0D-41D7-BB73-424F4242BFA3}" type="slidenum">
              <a:rPr lang="en-GB" smtClean="0"/>
              <a:t>‹#›</a:t>
            </a:fld>
            <a:endParaRPr lang="en-GB"/>
          </a:p>
        </p:txBody>
      </p:sp>
    </p:spTree>
    <p:extLst>
      <p:ext uri="{BB962C8B-B14F-4D97-AF65-F5344CB8AC3E}">
        <p14:creationId xmlns:p14="http://schemas.microsoft.com/office/powerpoint/2010/main" val="849665414"/>
      </p:ext>
    </p:extLst>
  </p:cSld>
  <p:clrMapOvr>
    <a:masterClrMapping/>
  </p:clrMapOvr>
  <mc:AlternateContent xmlns:mc="http://schemas.openxmlformats.org/markup-compatibility/2006" xmlns:p14="http://schemas.microsoft.com/office/powerpoint/2010/main">
    <mc:Choice Requires="p14">
      <p:transition spd="slow" p14:dur="5000" advTm="2000"/>
    </mc:Choice>
    <mc:Fallback xmlns="">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B125C10-4755-466F-AEC4-6A32062B023E}"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BB301D-9C0D-41D7-BB73-424F4242BFA3}" type="slidenum">
              <a:rPr lang="en-GB" smtClean="0"/>
              <a:t>‹#›</a:t>
            </a:fld>
            <a:endParaRPr lang="en-GB"/>
          </a:p>
        </p:txBody>
      </p:sp>
    </p:spTree>
    <p:extLst>
      <p:ext uri="{BB962C8B-B14F-4D97-AF65-F5344CB8AC3E}">
        <p14:creationId xmlns:p14="http://schemas.microsoft.com/office/powerpoint/2010/main" val="2552967659"/>
      </p:ext>
    </p:extLst>
  </p:cSld>
  <p:clrMapOvr>
    <a:masterClrMapping/>
  </p:clrMapOvr>
  <mc:AlternateContent xmlns:mc="http://schemas.openxmlformats.org/markup-compatibility/2006" xmlns:p14="http://schemas.microsoft.com/office/powerpoint/2010/main">
    <mc:Choice Requires="p14">
      <p:transition spd="slow" p14:dur="5000" advTm="2000"/>
    </mc:Choice>
    <mc:Fallback xmlns="">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B125C10-4755-466F-AEC4-6A32062B023E}" type="datetimeFigureOut">
              <a:rPr lang="en-GB" smtClean="0"/>
              <a:t>27/09/2019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BB301D-9C0D-41D7-BB73-424F4242BFA3}" type="slidenum">
              <a:rPr lang="en-GB" smtClean="0"/>
              <a:t>‹#›</a:t>
            </a:fld>
            <a:endParaRPr lang="en-GB"/>
          </a:p>
        </p:txBody>
      </p:sp>
    </p:spTree>
    <p:extLst>
      <p:ext uri="{BB962C8B-B14F-4D97-AF65-F5344CB8AC3E}">
        <p14:creationId xmlns:p14="http://schemas.microsoft.com/office/powerpoint/2010/main" val="3318689527"/>
      </p:ext>
    </p:extLst>
  </p:cSld>
  <p:clrMapOvr>
    <a:masterClrMapping/>
  </p:clrMapOvr>
  <mc:AlternateContent xmlns:mc="http://schemas.openxmlformats.org/markup-compatibility/2006" xmlns:p14="http://schemas.microsoft.com/office/powerpoint/2010/main">
    <mc:Choice Requires="p14">
      <p:transition spd="slow" p14:dur="5000" advTm="2000"/>
    </mc:Choice>
    <mc:Fallback xmlns="">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B125C10-4755-466F-AEC4-6A32062B023E}" type="datetimeFigureOut">
              <a:rPr lang="en-GB" smtClean="0"/>
              <a:t>27/09/2019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BB301D-9C0D-41D7-BB73-424F4242BFA3}" type="slidenum">
              <a:rPr lang="en-GB" smtClean="0"/>
              <a:t>‹#›</a:t>
            </a:fld>
            <a:endParaRPr lang="en-GB"/>
          </a:p>
        </p:txBody>
      </p:sp>
    </p:spTree>
    <p:extLst>
      <p:ext uri="{BB962C8B-B14F-4D97-AF65-F5344CB8AC3E}">
        <p14:creationId xmlns:p14="http://schemas.microsoft.com/office/powerpoint/2010/main" val="2650911550"/>
      </p:ext>
    </p:extLst>
  </p:cSld>
  <p:clrMapOvr>
    <a:masterClrMapping/>
  </p:clrMapOvr>
  <mc:AlternateContent xmlns:mc="http://schemas.openxmlformats.org/markup-compatibility/2006" xmlns:p14="http://schemas.microsoft.com/office/powerpoint/2010/main">
    <mc:Choice Requires="p14">
      <p:transition spd="slow" p14:dur="5000" advTm="2000"/>
    </mc:Choice>
    <mc:Fallback xmlns="">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25C10-4755-466F-AEC4-6A32062B023E}" type="datetimeFigureOut">
              <a:rPr lang="en-GB" smtClean="0"/>
              <a:t>27/09/2019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BB301D-9C0D-41D7-BB73-424F4242BFA3}" type="slidenum">
              <a:rPr lang="en-GB" smtClean="0"/>
              <a:t>‹#›</a:t>
            </a:fld>
            <a:endParaRPr lang="en-GB"/>
          </a:p>
        </p:txBody>
      </p:sp>
    </p:spTree>
    <p:extLst>
      <p:ext uri="{BB962C8B-B14F-4D97-AF65-F5344CB8AC3E}">
        <p14:creationId xmlns:p14="http://schemas.microsoft.com/office/powerpoint/2010/main" val="2482439227"/>
      </p:ext>
    </p:extLst>
  </p:cSld>
  <p:clrMapOvr>
    <a:masterClrMapping/>
  </p:clrMapOvr>
  <mc:AlternateContent xmlns:mc="http://schemas.openxmlformats.org/markup-compatibility/2006" xmlns:p14="http://schemas.microsoft.com/office/powerpoint/2010/main">
    <mc:Choice Requires="p14">
      <p:transition spd="slow" p14:dur="5000" advTm="2000"/>
    </mc:Choice>
    <mc:Fallback xmlns="">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125C10-4755-466F-AEC4-6A32062B023E}"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BB301D-9C0D-41D7-BB73-424F4242BFA3}" type="slidenum">
              <a:rPr lang="en-GB" smtClean="0"/>
              <a:t>‹#›</a:t>
            </a:fld>
            <a:endParaRPr lang="en-GB"/>
          </a:p>
        </p:txBody>
      </p:sp>
    </p:spTree>
    <p:extLst>
      <p:ext uri="{BB962C8B-B14F-4D97-AF65-F5344CB8AC3E}">
        <p14:creationId xmlns:p14="http://schemas.microsoft.com/office/powerpoint/2010/main" val="3722703741"/>
      </p:ext>
    </p:extLst>
  </p:cSld>
  <p:clrMapOvr>
    <a:masterClrMapping/>
  </p:clrMapOvr>
  <mc:AlternateContent xmlns:mc="http://schemas.openxmlformats.org/markup-compatibility/2006" xmlns:p14="http://schemas.microsoft.com/office/powerpoint/2010/main">
    <mc:Choice Requires="p14">
      <p:transition spd="slow" p14:dur="5000" advTm="2000"/>
    </mc:Choice>
    <mc:Fallback xmlns="">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125C10-4755-466F-AEC4-6A32062B023E}"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BB301D-9C0D-41D7-BB73-424F4242BFA3}" type="slidenum">
              <a:rPr lang="en-GB" smtClean="0"/>
              <a:t>‹#›</a:t>
            </a:fld>
            <a:endParaRPr lang="en-GB"/>
          </a:p>
        </p:txBody>
      </p:sp>
    </p:spTree>
    <p:extLst>
      <p:ext uri="{BB962C8B-B14F-4D97-AF65-F5344CB8AC3E}">
        <p14:creationId xmlns:p14="http://schemas.microsoft.com/office/powerpoint/2010/main" val="2451734840"/>
      </p:ext>
    </p:extLst>
  </p:cSld>
  <p:clrMapOvr>
    <a:masterClrMapping/>
  </p:clrMapOvr>
  <mc:AlternateContent xmlns:mc="http://schemas.openxmlformats.org/markup-compatibility/2006" xmlns:p14="http://schemas.microsoft.com/office/powerpoint/2010/main">
    <mc:Choice Requires="p14">
      <p:transition spd="slow" p14:dur="5000" advTm="2000"/>
    </mc:Choice>
    <mc:Fallback xmlns="">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B125C10-4755-466F-AEC4-6A32062B023E}" type="datetimeFigureOut">
              <a:rPr lang="en-GB" smtClean="0"/>
              <a:t>27/09/2019</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0BB301D-9C0D-41D7-BB73-424F4242BFA3}" type="slidenum">
              <a:rPr lang="en-GB" smtClean="0"/>
              <a:t>‹#›</a:t>
            </a:fld>
            <a:endParaRPr lang="en-GB"/>
          </a:p>
        </p:txBody>
      </p:sp>
    </p:spTree>
    <p:extLst>
      <p:ext uri="{BB962C8B-B14F-4D97-AF65-F5344CB8AC3E}">
        <p14:creationId xmlns:p14="http://schemas.microsoft.com/office/powerpoint/2010/main" val="412983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000" advTm="2000"/>
    </mc:Choice>
    <mc:Fallback xmlns="">
      <p:transition spd="slow" advTm="2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upilrewardpoints.co.uk/hogwarts/pupils/index.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F9FFB2-AA36-474F-A0E5-CFB32528FFA7}"/>
              </a:ext>
            </a:extLst>
          </p:cNvPr>
          <p:cNvSpPr/>
          <p:nvPr/>
        </p:nvSpPr>
        <p:spPr>
          <a:xfrm>
            <a:off x="0" y="267494"/>
            <a:ext cx="9144000" cy="487600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2" name="Title 1"/>
          <p:cNvSpPr>
            <a:spLocks noGrp="1"/>
          </p:cNvSpPr>
          <p:nvPr>
            <p:ph type="ctrTitle"/>
          </p:nvPr>
        </p:nvSpPr>
        <p:spPr>
          <a:xfrm>
            <a:off x="9324528" y="1563638"/>
            <a:ext cx="7772400" cy="1102519"/>
          </a:xfrm>
        </p:spPr>
        <p:txBody>
          <a:bodyPr>
            <a:normAutofit/>
          </a:bodyPr>
          <a:lstStyle/>
          <a:p>
            <a:r>
              <a:rPr lang="en-GB" sz="6600" dirty="0">
                <a:solidFill>
                  <a:srgbClr val="189BE5"/>
                </a:solidFill>
                <a:effectLst>
                  <a:outerShdw blurRad="50800" dist="38100" dir="2700000" algn="tl" rotWithShape="0">
                    <a:prstClr val="black">
                      <a:alpha val="40000"/>
                    </a:prstClr>
                  </a:outerShdw>
                </a:effectLst>
              </a:rPr>
              <a:t>Pupil Reward Points</a:t>
            </a:r>
          </a:p>
        </p:txBody>
      </p:sp>
      <p:sp>
        <p:nvSpPr>
          <p:cNvPr id="3" name="Subtitle 2"/>
          <p:cNvSpPr>
            <a:spLocks noGrp="1"/>
          </p:cNvSpPr>
          <p:nvPr>
            <p:ph type="subTitle" idx="1"/>
          </p:nvPr>
        </p:nvSpPr>
        <p:spPr>
          <a:xfrm>
            <a:off x="-4356992" y="2499742"/>
            <a:ext cx="4240560" cy="1314450"/>
          </a:xfrm>
        </p:spPr>
        <p:txBody>
          <a:bodyPr>
            <a:noAutofit/>
          </a:bodyPr>
          <a:lstStyle/>
          <a:p>
            <a:pPr algn="r"/>
            <a:r>
              <a:rPr lang="en-GB" dirty="0" err="1">
                <a:solidFill>
                  <a:schemeClr val="tx2">
                    <a:lumMod val="75000"/>
                  </a:schemeClr>
                </a:solidFill>
                <a:effectLst>
                  <a:outerShdw blurRad="50800" dist="38100" dir="2700000" algn="tl" rotWithShape="0">
                    <a:prstClr val="black">
                      <a:alpha val="40000"/>
                    </a:prstClr>
                  </a:outerShdw>
                </a:effectLst>
                <a:latin typeface="+mj-lt"/>
                <a:ea typeface="+mj-ea"/>
                <a:cs typeface="+mj-cs"/>
              </a:rPr>
              <a:t>Lawford</a:t>
            </a:r>
            <a:r>
              <a:rPr lang="en-GB" dirty="0">
                <a:solidFill>
                  <a:schemeClr val="tx2">
                    <a:lumMod val="75000"/>
                  </a:schemeClr>
                </a:solidFill>
                <a:effectLst>
                  <a:outerShdw blurRad="50800" dist="38100" dir="2700000" algn="tl" rotWithShape="0">
                    <a:prstClr val="black">
                      <a:alpha val="40000"/>
                    </a:prstClr>
                  </a:outerShdw>
                </a:effectLst>
                <a:latin typeface="+mj-lt"/>
                <a:ea typeface="+mj-ea"/>
                <a:cs typeface="+mj-cs"/>
              </a:rPr>
              <a:t> Education Ltd</a:t>
            </a:r>
          </a:p>
        </p:txBody>
      </p:sp>
      <p:sp>
        <p:nvSpPr>
          <p:cNvPr id="4" name="Rectangular Callout 3"/>
          <p:cNvSpPr/>
          <p:nvPr/>
        </p:nvSpPr>
        <p:spPr>
          <a:xfrm>
            <a:off x="251520" y="3579862"/>
            <a:ext cx="8496944" cy="648072"/>
          </a:xfrm>
          <a:prstGeom prst="wedgeRectCallout">
            <a:avLst>
              <a:gd name="adj1" fmla="val -47901"/>
              <a:gd name="adj2" fmla="val -212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dirty="0"/>
              <a:t>Motivate, Communicate, Reward</a:t>
            </a:r>
          </a:p>
        </p:txBody>
      </p:sp>
    </p:spTree>
    <p:extLst>
      <p:ext uri="{BB962C8B-B14F-4D97-AF65-F5344CB8AC3E}">
        <p14:creationId xmlns:p14="http://schemas.microsoft.com/office/powerpoint/2010/main" val="160146149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grpId="2" nodeType="clickEffect">
                                  <p:stCondLst>
                                    <p:cond delay="0"/>
                                  </p:stCondLst>
                                  <p:childTnLst>
                                    <p:animMotion origin="layout" path="M 4.72222E-6 2.16734E-6 L -0.8033 2.16734E-6 " pathEditMode="relative" rAng="0" ptsTypes="AA">
                                      <p:cBhvr>
                                        <p:cTn id="6" dur="2000" fill="hold"/>
                                        <p:tgtEl>
                                          <p:spTgt spid="2"/>
                                        </p:tgtEl>
                                        <p:attrNameLst>
                                          <p:attrName>ppt_x</p:attrName>
                                          <p:attrName>ppt_y</p:attrName>
                                        </p:attrNameLst>
                                      </p:cBhvr>
                                      <p:rCtr x="-40174" y="0"/>
                                    </p:animMotion>
                                  </p:childTnLst>
                                </p:cTn>
                              </p:par>
                              <p:par>
                                <p:cTn id="7" presetID="42" presetClass="path" presetSubtype="0" fill="hold" grpId="0" nodeType="withEffect">
                                  <p:stCondLst>
                                    <p:cond delay="500"/>
                                  </p:stCondLst>
                                  <p:childTnLst>
                                    <p:animMotion origin="layout" path="M 0.11788 0.0034 L 0.69479 0.0034 " pathEditMode="relative" rAng="0" ptsTypes="AA">
                                      <p:cBhvr>
                                        <p:cTn id="8" dur="1500" fill="hold"/>
                                        <p:tgtEl>
                                          <p:spTgt spid="3">
                                            <p:txEl>
                                              <p:pRg st="0" end="0"/>
                                            </p:txEl>
                                          </p:spTgt>
                                        </p:tgtEl>
                                        <p:attrNameLst>
                                          <p:attrName>ppt_x</p:attrName>
                                          <p:attrName>ppt_y</p:attrName>
                                        </p:attrNameLst>
                                      </p:cBhvr>
                                      <p:rCtr x="28837" y="0"/>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decel="50000" fill="hold" grpId="1" nodeType="clickEffect">
                                  <p:stCondLst>
                                    <p:cond delay="0"/>
                                  </p:stCondLst>
                                  <p:childTnLst>
                                    <p:animMotion origin="layout" path="M -0.80312 0.00494 L -0.97639 0.00494 " pathEditMode="relative" rAng="0" ptsTypes="AA">
                                      <p:cBhvr>
                                        <p:cTn id="12" dur="8000" fill="hold"/>
                                        <p:tgtEl>
                                          <p:spTgt spid="2"/>
                                        </p:tgtEl>
                                        <p:attrNameLst>
                                          <p:attrName>ppt_x</p:attrName>
                                          <p:attrName>ppt_y</p:attrName>
                                        </p:attrNameLst>
                                      </p:cBhvr>
                                      <p:rCtr x="-8663" y="0"/>
                                    </p:animMotion>
                                  </p:childTnLst>
                                </p:cTn>
                              </p:par>
                              <p:par>
                                <p:cTn id="13" presetID="42" presetClass="path" presetSubtype="0" decel="50000" fill="hold" grpId="1" nodeType="withEffect">
                                  <p:stCondLst>
                                    <p:cond delay="0"/>
                                  </p:stCondLst>
                                  <p:childTnLst>
                                    <p:animMotion origin="layout" path="M 0.69479 0.0034 L 0.86805 -0.00031 " pathEditMode="relative" rAng="0" ptsTypes="AA">
                                      <p:cBhvr>
                                        <p:cTn id="14" dur="8000" fill="hold"/>
                                        <p:tgtEl>
                                          <p:spTgt spid="3">
                                            <p:txEl>
                                              <p:pRg st="0" end="0"/>
                                            </p:txEl>
                                          </p:spTgt>
                                        </p:tgtEl>
                                        <p:attrNameLst>
                                          <p:attrName>ppt_x</p:attrName>
                                          <p:attrName>ppt_y</p:attrName>
                                        </p:attrNameLst>
                                      </p:cBhvr>
                                      <p:rCtr x="8663" y="-185"/>
                                    </p:animMotion>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0"/>
                                        <p:tgtEl>
                                          <p:spTgt spid="4"/>
                                        </p:tgtEl>
                                      </p:cBhvr>
                                    </p:animEffect>
                                    <p:anim calcmode="lin" valueType="num">
                                      <p:cBhvr>
                                        <p:cTn id="20" dur="3000" fill="hold"/>
                                        <p:tgtEl>
                                          <p:spTgt spid="4"/>
                                        </p:tgtEl>
                                        <p:attrNameLst>
                                          <p:attrName>ppt_x</p:attrName>
                                        </p:attrNameLst>
                                      </p:cBhvr>
                                      <p:tavLst>
                                        <p:tav tm="0">
                                          <p:val>
                                            <p:strVal val="#ppt_x"/>
                                          </p:val>
                                        </p:tav>
                                        <p:tav tm="100000">
                                          <p:val>
                                            <p:strVal val="#ppt_x"/>
                                          </p:val>
                                        </p:tav>
                                      </p:tavLst>
                                    </p:anim>
                                    <p:anim calcmode="lin" valueType="num">
                                      <p:cBhvr>
                                        <p:cTn id="21" dur="3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250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P spid="3" grpId="0" build="p"/>
      <p:bldP spid="3" grpId="1" build="p"/>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639D93-8025-417A-B1AD-F002489B7F37}"/>
              </a:ext>
            </a:extLst>
          </p:cNvPr>
          <p:cNvSpPr/>
          <p:nvPr/>
        </p:nvSpPr>
        <p:spPr>
          <a:xfrm>
            <a:off x="0" y="267494"/>
            <a:ext cx="9144000" cy="487600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5" name="Picture 4">
            <a:extLst>
              <a:ext uri="{FF2B5EF4-FFF2-40B4-BE49-F238E27FC236}">
                <a16:creationId xmlns:a16="http://schemas.microsoft.com/office/drawing/2014/main" id="{83EBDF95-EF5B-445A-A40B-CD28826FA1EF}"/>
              </a:ext>
            </a:extLst>
          </p:cNvPr>
          <p:cNvPicPr>
            <a:picLocks noChangeAspect="1"/>
          </p:cNvPicPr>
          <p:nvPr/>
        </p:nvPicPr>
        <p:blipFill rotWithShape="1">
          <a:blip r:embed="rId2"/>
          <a:srcRect l="30415" t="31800" r="52" b="43209"/>
          <a:stretch/>
        </p:blipFill>
        <p:spPr>
          <a:xfrm>
            <a:off x="0" y="1622288"/>
            <a:ext cx="9197340" cy="1859464"/>
          </a:xfrm>
          <a:prstGeom prst="rect">
            <a:avLst/>
          </a:prstGeom>
        </p:spPr>
      </p:pic>
      <p:sp>
        <p:nvSpPr>
          <p:cNvPr id="2" name="Title 1"/>
          <p:cNvSpPr>
            <a:spLocks noGrp="1"/>
          </p:cNvSpPr>
          <p:nvPr>
            <p:ph type="title"/>
          </p:nvPr>
        </p:nvSpPr>
        <p:spPr/>
        <p:txBody>
          <a:bodyPr/>
          <a:lstStyle/>
          <a:p>
            <a:r>
              <a:rPr lang="en-GB" dirty="0">
                <a:solidFill>
                  <a:schemeClr val="tx2">
                    <a:lumMod val="75000"/>
                  </a:schemeClr>
                </a:solidFill>
                <a:effectLst>
                  <a:outerShdw blurRad="50800" dist="38100" dir="2700000" algn="ctr" rotWithShape="0">
                    <a:srgbClr val="000000">
                      <a:alpha val="40000"/>
                    </a:srgbClr>
                  </a:outerShdw>
                </a:effectLst>
              </a:rPr>
              <a:t>Awarding points online…</a:t>
            </a:r>
          </a:p>
        </p:txBody>
      </p:sp>
      <p:sp>
        <p:nvSpPr>
          <p:cNvPr id="16" name="Rectangle 15">
            <a:extLst>
              <a:ext uri="{FF2B5EF4-FFF2-40B4-BE49-F238E27FC236}">
                <a16:creationId xmlns:a16="http://schemas.microsoft.com/office/drawing/2014/main" id="{D3EA86D6-3A3B-404C-BA95-D6065750283D}"/>
              </a:ext>
            </a:extLst>
          </p:cNvPr>
          <p:cNvSpPr/>
          <p:nvPr/>
        </p:nvSpPr>
        <p:spPr>
          <a:xfrm>
            <a:off x="1122340" y="2199231"/>
            <a:ext cx="925190" cy="18558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6" name="Rectangular Callout 5"/>
          <p:cNvSpPr/>
          <p:nvPr/>
        </p:nvSpPr>
        <p:spPr>
          <a:xfrm>
            <a:off x="4769706" y="2844069"/>
            <a:ext cx="2826628" cy="640590"/>
          </a:xfrm>
          <a:prstGeom prst="wedgeRectCallout">
            <a:avLst>
              <a:gd name="adj1" fmla="val -135545"/>
              <a:gd name="adj2" fmla="val -1284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Let’s sign in as a teacher…</a:t>
            </a:r>
          </a:p>
        </p:txBody>
      </p:sp>
      <p:sp>
        <p:nvSpPr>
          <p:cNvPr id="3" name="TextBox 2"/>
          <p:cNvSpPr txBox="1"/>
          <p:nvPr/>
        </p:nvSpPr>
        <p:spPr>
          <a:xfrm>
            <a:off x="1095444" y="2153523"/>
            <a:ext cx="847656" cy="276999"/>
          </a:xfrm>
          <a:prstGeom prst="rect">
            <a:avLst/>
          </a:prstGeom>
          <a:noFill/>
        </p:spPr>
        <p:txBody>
          <a:bodyPr wrap="square" rtlCol="0">
            <a:spAutoFit/>
          </a:bodyPr>
          <a:lstStyle/>
          <a:p>
            <a:r>
              <a:rPr lang="en-GB" sz="1200" dirty="0" err="1"/>
              <a:t>mr.smith</a:t>
            </a:r>
            <a:endParaRPr lang="en-GB" sz="1200" dirty="0"/>
          </a:p>
        </p:txBody>
      </p:sp>
      <p:sp>
        <p:nvSpPr>
          <p:cNvPr id="15" name="Rectangle 14">
            <a:extLst>
              <a:ext uri="{FF2B5EF4-FFF2-40B4-BE49-F238E27FC236}">
                <a16:creationId xmlns:a16="http://schemas.microsoft.com/office/drawing/2014/main" id="{D11A38A5-B14C-4A0C-AF11-3B027368CECC}"/>
              </a:ext>
            </a:extLst>
          </p:cNvPr>
          <p:cNvSpPr/>
          <p:nvPr/>
        </p:nvSpPr>
        <p:spPr>
          <a:xfrm>
            <a:off x="1162690" y="2609784"/>
            <a:ext cx="925190" cy="18558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7" name="Oval 6"/>
          <p:cNvSpPr/>
          <p:nvPr/>
        </p:nvSpPr>
        <p:spPr>
          <a:xfrm>
            <a:off x="1208410" y="2670745"/>
            <a:ext cx="77465" cy="739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326183" y="2670745"/>
            <a:ext cx="77465" cy="739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437556" y="2670745"/>
            <a:ext cx="77465" cy="739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547664" y="2670744"/>
            <a:ext cx="77465" cy="739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29741" y="4787686"/>
            <a:ext cx="360040" cy="306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ular Callout 5">
            <a:extLst>
              <a:ext uri="{FF2B5EF4-FFF2-40B4-BE49-F238E27FC236}">
                <a16:creationId xmlns:a16="http://schemas.microsoft.com/office/drawing/2014/main" id="{14749289-249E-4385-A2D2-FF80C321948F}"/>
              </a:ext>
            </a:extLst>
          </p:cNvPr>
          <p:cNvSpPr/>
          <p:nvPr/>
        </p:nvSpPr>
        <p:spPr>
          <a:xfrm>
            <a:off x="4769707" y="1124744"/>
            <a:ext cx="3126517" cy="684826"/>
          </a:xfrm>
          <a:prstGeom prst="wedgeRectCallout">
            <a:avLst>
              <a:gd name="adj1" fmla="val -46584"/>
              <a:gd name="adj2" fmla="val -243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If using SIMS, points can be awarded via your SIMS register.</a:t>
            </a:r>
          </a:p>
        </p:txBody>
      </p:sp>
      <p:sp>
        <p:nvSpPr>
          <p:cNvPr id="18" name="Rectangular Callout 5">
            <a:extLst>
              <a:ext uri="{FF2B5EF4-FFF2-40B4-BE49-F238E27FC236}">
                <a16:creationId xmlns:a16="http://schemas.microsoft.com/office/drawing/2014/main" id="{74A97A07-2AFF-4B40-853C-FCE56E4FA688}"/>
              </a:ext>
            </a:extLst>
          </p:cNvPr>
          <p:cNvSpPr/>
          <p:nvPr/>
        </p:nvSpPr>
        <p:spPr>
          <a:xfrm>
            <a:off x="4769707" y="1745696"/>
            <a:ext cx="3126517" cy="864088"/>
          </a:xfrm>
          <a:prstGeom prst="wedgeRectCallout">
            <a:avLst>
              <a:gd name="adj1" fmla="val -46584"/>
              <a:gd name="adj2" fmla="val -243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Points can also be awarded via points vouchers.  More on this in a moment.</a:t>
            </a:r>
          </a:p>
        </p:txBody>
      </p:sp>
      <p:sp>
        <p:nvSpPr>
          <p:cNvPr id="19" name="Rectangular Callout 5">
            <a:extLst>
              <a:ext uri="{FF2B5EF4-FFF2-40B4-BE49-F238E27FC236}">
                <a16:creationId xmlns:a16="http://schemas.microsoft.com/office/drawing/2014/main" id="{45D884DD-B105-4ACF-A6A1-A50F31DB9A61}"/>
              </a:ext>
            </a:extLst>
          </p:cNvPr>
          <p:cNvSpPr/>
          <p:nvPr/>
        </p:nvSpPr>
        <p:spPr>
          <a:xfrm>
            <a:off x="2312256" y="3875661"/>
            <a:ext cx="4183794" cy="640590"/>
          </a:xfrm>
          <a:prstGeom prst="wedgeRectCallout">
            <a:avLst>
              <a:gd name="adj1" fmla="val -34453"/>
              <a:gd name="adj2" fmla="val -648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If your school uses Office 365 or Google logins, you can use your existing login.</a:t>
            </a:r>
          </a:p>
        </p:txBody>
      </p:sp>
    </p:spTree>
    <p:extLst>
      <p:ext uri="{BB962C8B-B14F-4D97-AF65-F5344CB8AC3E}">
        <p14:creationId xmlns:p14="http://schemas.microsoft.com/office/powerpoint/2010/main" val="398004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400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par>
                          <p:cTn id="36" fill="hold">
                            <p:stCondLst>
                              <p:cond delay="4500"/>
                            </p:stCondLst>
                            <p:childTnLst>
                              <p:par>
                                <p:cTn id="37" presetID="1" presetClass="entr" presetSubtype="0" fill="hold" grpId="0" nodeType="afterEffect">
                                  <p:stCondLst>
                                    <p:cond delay="500"/>
                                  </p:stCondLst>
                                  <p:childTnLst>
                                    <p:set>
                                      <p:cBhvr>
                                        <p:cTn id="38" dur="1" fill="hold">
                                          <p:stCondLst>
                                            <p:cond delay="0"/>
                                          </p:stCondLst>
                                        </p:cTn>
                                        <p:tgtEl>
                                          <p:spTgt spid="7"/>
                                        </p:tgtEl>
                                        <p:attrNameLst>
                                          <p:attrName>style.visibility</p:attrName>
                                        </p:attrNameLst>
                                      </p:cBhvr>
                                      <p:to>
                                        <p:strVal val="visible"/>
                                      </p:to>
                                    </p:se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par>
                          <p:cTn id="42" fill="hold">
                            <p:stCondLst>
                              <p:cond delay="5000"/>
                            </p:stCondLst>
                            <p:childTnLst>
                              <p:par>
                                <p:cTn id="43" presetID="1" presetClass="entr" presetSubtype="0" fill="hold" grpId="0" nodeType="afterEffect">
                                  <p:stCondLst>
                                    <p:cond delay="500"/>
                                  </p:stCondLst>
                                  <p:childTnLst>
                                    <p:set>
                                      <p:cBhvr>
                                        <p:cTn id="44" dur="1" fill="hold">
                                          <p:stCondLst>
                                            <p:cond delay="0"/>
                                          </p:stCondLst>
                                        </p:cTn>
                                        <p:tgtEl>
                                          <p:spTgt spid="12"/>
                                        </p:tgtEl>
                                        <p:attrNameLst>
                                          <p:attrName>style.visibility</p:attrName>
                                        </p:attrNameLst>
                                      </p:cBhvr>
                                      <p:to>
                                        <p:strVal val="visible"/>
                                      </p:to>
                                    </p:set>
                                  </p:childTnLst>
                                </p:cTn>
                              </p:par>
                            </p:childTnLst>
                          </p:cTn>
                        </p:par>
                        <p:par>
                          <p:cTn id="45" fill="hold">
                            <p:stCondLst>
                              <p:cond delay="5500"/>
                            </p:stCondLst>
                            <p:childTnLst>
                              <p:par>
                                <p:cTn id="46" presetID="1" presetClass="entr" presetSubtype="0" fill="hold" grpId="0" nodeType="afterEffect">
                                  <p:stCondLst>
                                    <p:cond delay="500"/>
                                  </p:stCondLst>
                                  <p:childTnLst>
                                    <p:set>
                                      <p:cBhvr>
                                        <p:cTn id="47" dur="1" fill="hold">
                                          <p:stCondLst>
                                            <p:cond delay="0"/>
                                          </p:stCondLst>
                                        </p:cTn>
                                        <p:tgtEl>
                                          <p:spTgt spid="13"/>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grpId="0" nodeType="afterEffect" nodePh="1">
                                  <p:stCondLst>
                                    <p:cond delay="1000"/>
                                  </p:stCondLst>
                                  <p:endCondLst>
                                    <p:cond evt="begin" delay="0">
                                      <p:tn val="49"/>
                                    </p:cond>
                                  </p:endCondLst>
                                  <p:childTnLst>
                                    <p:set>
                                      <p:cBhvr>
                                        <p:cTn id="50" dur="1" fill="hold">
                                          <p:stCondLst>
                                            <p:cond delay="1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3" grpId="0"/>
      <p:bldP spid="15" grpId="0" animBg="1"/>
      <p:bldP spid="7" grpId="0" animBg="1"/>
      <p:bldP spid="11" grpId="0" animBg="1"/>
      <p:bldP spid="12" grpId="0" animBg="1"/>
      <p:bldP spid="13" grpId="0" animBg="1"/>
      <p:bldP spid="10" grpId="0"/>
      <p:bldP spid="17" grpId="0" animBg="1"/>
      <p:bldP spid="17" grpId="1" animBg="1"/>
      <p:bldP spid="18" grpId="0" animBg="1"/>
      <p:bldP spid="18" grpId="1"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4F9615-5C57-460E-90AB-64B126488EB5}"/>
              </a:ext>
            </a:extLst>
          </p:cNvPr>
          <p:cNvSpPr/>
          <p:nvPr/>
        </p:nvSpPr>
        <p:spPr>
          <a:xfrm>
            <a:off x="0" y="267494"/>
            <a:ext cx="9144000" cy="487600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3" name="Picture 2">
            <a:extLst>
              <a:ext uri="{FF2B5EF4-FFF2-40B4-BE49-F238E27FC236}">
                <a16:creationId xmlns:a16="http://schemas.microsoft.com/office/drawing/2014/main" id="{205A33DE-0DC8-4868-95B0-35A44A89FB9A}"/>
              </a:ext>
            </a:extLst>
          </p:cNvPr>
          <p:cNvPicPr>
            <a:picLocks noChangeAspect="1"/>
          </p:cNvPicPr>
          <p:nvPr/>
        </p:nvPicPr>
        <p:blipFill rotWithShape="1">
          <a:blip r:embed="rId2"/>
          <a:srcRect l="23833" t="12445" r="24416" b="4148"/>
          <a:stretch/>
        </p:blipFill>
        <p:spPr>
          <a:xfrm>
            <a:off x="1375049" y="36283"/>
            <a:ext cx="5696309" cy="5164287"/>
          </a:xfrm>
          <a:prstGeom prst="rect">
            <a:avLst/>
          </a:prstGeom>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0" t="8245" r="47599" b="9450"/>
          <a:stretch/>
        </p:blipFill>
        <p:spPr bwMode="auto">
          <a:xfrm>
            <a:off x="1303020" y="28574"/>
            <a:ext cx="5768339"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f secondary..."/>
          <p:cNvSpPr/>
          <p:nvPr/>
        </p:nvSpPr>
        <p:spPr>
          <a:xfrm>
            <a:off x="4464953" y="874239"/>
            <a:ext cx="3888432" cy="1048423"/>
          </a:xfrm>
          <a:prstGeom prst="wedgeRectCallout">
            <a:avLst>
              <a:gd name="adj1" fmla="val -88770"/>
              <a:gd name="adj2" fmla="val 12003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If you are a secondary school teacher, you will see your timetable.</a:t>
            </a:r>
          </a:p>
          <a:p>
            <a:pPr algn="ctr"/>
            <a:r>
              <a:rPr lang="en-GB" dirty="0"/>
              <a:t>Click on a lesson to see your students.</a:t>
            </a:r>
          </a:p>
        </p:txBody>
      </p:sp>
      <p:pic>
        <p:nvPicPr>
          <p:cNvPr id="4" name="Cursor"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48" y="2200485"/>
            <a:ext cx="432048" cy="432048"/>
          </a:xfrm>
          <a:prstGeom prst="rect">
            <a:avLst/>
          </a:prstGeom>
        </p:spPr>
      </p:pic>
      <p:sp>
        <p:nvSpPr>
          <p:cNvPr id="18" name="If primary...">
            <a:extLst>
              <a:ext uri="{FF2B5EF4-FFF2-40B4-BE49-F238E27FC236}">
                <a16:creationId xmlns:a16="http://schemas.microsoft.com/office/drawing/2014/main" id="{90BCF65A-D663-4E78-BB72-B909BF187593}"/>
              </a:ext>
            </a:extLst>
          </p:cNvPr>
          <p:cNvSpPr/>
          <p:nvPr/>
        </p:nvSpPr>
        <p:spPr>
          <a:xfrm>
            <a:off x="4464953" y="1519571"/>
            <a:ext cx="3888432" cy="853531"/>
          </a:xfrm>
          <a:prstGeom prst="wedgeRectCallout">
            <a:avLst>
              <a:gd name="adj1" fmla="val -69761"/>
              <a:gd name="adj2" fmla="val 11557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If you are a primary school teacher, you should see the names of your children.</a:t>
            </a:r>
          </a:p>
        </p:txBody>
      </p:sp>
      <p:pic>
        <p:nvPicPr>
          <p:cNvPr id="7" name="Picture 6">
            <a:extLst>
              <a:ext uri="{FF2B5EF4-FFF2-40B4-BE49-F238E27FC236}">
                <a16:creationId xmlns:a16="http://schemas.microsoft.com/office/drawing/2014/main" id="{465CEC1B-3448-4E23-87F5-E664DB00F41F}"/>
              </a:ext>
            </a:extLst>
          </p:cNvPr>
          <p:cNvPicPr>
            <a:picLocks noChangeAspect="1"/>
          </p:cNvPicPr>
          <p:nvPr/>
        </p:nvPicPr>
        <p:blipFill rotWithShape="1">
          <a:blip r:embed="rId5"/>
          <a:srcRect l="42051" t="44184" r="38846" b="20228"/>
          <a:stretch/>
        </p:blipFill>
        <p:spPr>
          <a:xfrm>
            <a:off x="3388179" y="2002316"/>
            <a:ext cx="2102984" cy="2203655"/>
          </a:xfrm>
          <a:prstGeom prst="rect">
            <a:avLst/>
          </a:prstGeom>
        </p:spPr>
      </p:pic>
      <p:sp>
        <p:nvSpPr>
          <p:cNvPr id="19" name="If primary...">
            <a:extLst>
              <a:ext uri="{FF2B5EF4-FFF2-40B4-BE49-F238E27FC236}">
                <a16:creationId xmlns:a16="http://schemas.microsoft.com/office/drawing/2014/main" id="{CC25218B-EDDC-410A-9BAA-D7A74FD73237}"/>
              </a:ext>
            </a:extLst>
          </p:cNvPr>
          <p:cNvSpPr/>
          <p:nvPr/>
        </p:nvSpPr>
        <p:spPr>
          <a:xfrm>
            <a:off x="4464952" y="2278731"/>
            <a:ext cx="4245293" cy="853531"/>
          </a:xfrm>
          <a:prstGeom prst="wedgeRectCallout">
            <a:avLst>
              <a:gd name="adj1" fmla="val -67828"/>
              <a:gd name="adj2" fmla="val 2904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To award points to an individual pupil, just click on their name then select a reason.</a:t>
            </a:r>
          </a:p>
        </p:txBody>
      </p:sp>
      <p:pic>
        <p:nvPicPr>
          <p:cNvPr id="11" name="Picture 10">
            <a:extLst>
              <a:ext uri="{FF2B5EF4-FFF2-40B4-BE49-F238E27FC236}">
                <a16:creationId xmlns:a16="http://schemas.microsoft.com/office/drawing/2014/main" id="{191BFD46-DAF8-468F-92C3-602F5FC72433}"/>
              </a:ext>
            </a:extLst>
          </p:cNvPr>
          <p:cNvPicPr>
            <a:picLocks noChangeAspect="1"/>
          </p:cNvPicPr>
          <p:nvPr/>
        </p:nvPicPr>
        <p:blipFill rotWithShape="1">
          <a:blip r:embed="rId6"/>
          <a:srcRect l="23646" t="12323" r="24479" b="3889"/>
          <a:stretch/>
        </p:blipFill>
        <p:spPr>
          <a:xfrm>
            <a:off x="1359877" y="28574"/>
            <a:ext cx="5692723" cy="5172076"/>
          </a:xfrm>
          <a:prstGeom prst="rect">
            <a:avLst/>
          </a:prstGeom>
        </p:spPr>
      </p:pic>
      <p:sp>
        <p:nvSpPr>
          <p:cNvPr id="22" name="If primary...">
            <a:extLst>
              <a:ext uri="{FF2B5EF4-FFF2-40B4-BE49-F238E27FC236}">
                <a16:creationId xmlns:a16="http://schemas.microsoft.com/office/drawing/2014/main" id="{F629D209-D77C-4EC6-9875-ED9285CFCA7D}"/>
              </a:ext>
            </a:extLst>
          </p:cNvPr>
          <p:cNvSpPr/>
          <p:nvPr/>
        </p:nvSpPr>
        <p:spPr>
          <a:xfrm>
            <a:off x="4535805" y="3061565"/>
            <a:ext cx="4245293" cy="967510"/>
          </a:xfrm>
          <a:prstGeom prst="wedgeRectCallout">
            <a:avLst>
              <a:gd name="adj1" fmla="val -30583"/>
              <a:gd name="adj2" fmla="val 1136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Once points have been awarded, they appear in the “Recent Points Awarded” box. They can easily be removed.</a:t>
            </a:r>
          </a:p>
        </p:txBody>
      </p:sp>
      <p:sp>
        <p:nvSpPr>
          <p:cNvPr id="23" name="If primary...">
            <a:extLst>
              <a:ext uri="{FF2B5EF4-FFF2-40B4-BE49-F238E27FC236}">
                <a16:creationId xmlns:a16="http://schemas.microsoft.com/office/drawing/2014/main" id="{422E7A5B-42CA-42BF-A8EF-868F96E33E93}"/>
              </a:ext>
            </a:extLst>
          </p:cNvPr>
          <p:cNvSpPr/>
          <p:nvPr/>
        </p:nvSpPr>
        <p:spPr>
          <a:xfrm>
            <a:off x="1720981" y="599638"/>
            <a:ext cx="4689344" cy="1048423"/>
          </a:xfrm>
          <a:prstGeom prst="wedgeRectCallout">
            <a:avLst>
              <a:gd name="adj1" fmla="val -33630"/>
              <a:gd name="adj2" fmla="val 1073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There is a </a:t>
            </a:r>
            <a:r>
              <a:rPr lang="en-GB" b="1" dirty="0"/>
              <a:t>Table view</a:t>
            </a:r>
            <a:r>
              <a:rPr lang="en-GB" dirty="0"/>
              <a:t>, which allows you to group pupils and award points to groups of pupils at the same time.  Great for group work.</a:t>
            </a:r>
          </a:p>
        </p:txBody>
      </p:sp>
      <p:sp>
        <p:nvSpPr>
          <p:cNvPr id="24" name="If primary...">
            <a:extLst>
              <a:ext uri="{FF2B5EF4-FFF2-40B4-BE49-F238E27FC236}">
                <a16:creationId xmlns:a16="http://schemas.microsoft.com/office/drawing/2014/main" id="{CC786269-3107-4771-A37A-4164DBDF5516}"/>
              </a:ext>
            </a:extLst>
          </p:cNvPr>
          <p:cNvSpPr/>
          <p:nvPr/>
        </p:nvSpPr>
        <p:spPr>
          <a:xfrm>
            <a:off x="2191133" y="609661"/>
            <a:ext cx="4689344" cy="1048423"/>
          </a:xfrm>
          <a:prstGeom prst="wedgeRectCallout">
            <a:avLst>
              <a:gd name="adj1" fmla="val -32614"/>
              <a:gd name="adj2" fmla="val 1073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There is a </a:t>
            </a:r>
            <a:r>
              <a:rPr lang="en-GB" b="1" dirty="0"/>
              <a:t>List view</a:t>
            </a:r>
            <a:r>
              <a:rPr lang="en-GB" dirty="0"/>
              <a:t>, which allows you to award points to all pupils in your class at once.</a:t>
            </a:r>
          </a:p>
        </p:txBody>
      </p:sp>
    </p:spTree>
    <p:extLst>
      <p:ext uri="{BB962C8B-B14F-4D97-AF65-F5344CB8AC3E}">
        <p14:creationId xmlns:p14="http://schemas.microsoft.com/office/powerpoint/2010/main" val="291742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7"/>
                                        </p:tgtEl>
                                      </p:cBhvr>
                                    </p:animEffect>
                                    <p:set>
                                      <p:cBhvr>
                                        <p:cTn id="17" dur="1" fill="hold">
                                          <p:stCondLst>
                                            <p:cond delay="499"/>
                                          </p:stCondLst>
                                        </p:cTn>
                                        <p:tgtEl>
                                          <p:spTgt spid="10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2717 0.12967 L 0.47639 0.05835 " pathEditMode="relative" rAng="0" ptsTypes="AA">
                                      <p:cBhvr>
                                        <p:cTn id="26" dur="2000" fill="hold"/>
                                        <p:tgtEl>
                                          <p:spTgt spid="4"/>
                                        </p:tgtEl>
                                        <p:attrNameLst>
                                          <p:attrName>ppt_x</p:attrName>
                                          <p:attrName>ppt_y</p:attrName>
                                        </p:attrNameLst>
                                      </p:cBhvr>
                                      <p:rCtr x="10226" y="-3581"/>
                                    </p:animMotion>
                                  </p:childTnLst>
                                </p:cTn>
                              </p:par>
                            </p:childTnLst>
                          </p:cTn>
                        </p:par>
                      </p:childTnLst>
                    </p:cTn>
                  </p:par>
                  <p:par>
                    <p:cTn id="27" fill="hold">
                      <p:stCondLst>
                        <p:cond delay="indefinite"/>
                      </p:stCondLst>
                      <p:childTnLst>
                        <p:par>
                          <p:cTn id="28" fill="hold">
                            <p:stCondLst>
                              <p:cond delay="0"/>
                            </p:stCondLst>
                            <p:childTnLst>
                              <p:par>
                                <p:cTn id="29" presetID="37" presetClass="path" presetSubtype="0" accel="50000" decel="50000" fill="hold" nodeType="clickEffect">
                                  <p:stCondLst>
                                    <p:cond delay="0"/>
                                  </p:stCondLst>
                                  <p:childTnLst>
                                    <p:animMotion origin="layout" path="M 0.47552 0.06761 L 0.49601 0.10836 C 0.50052 0.11701 0.50174 0.12843 0.50052 0.13924 C 0.4993 0.15066 0.49531 0.15962 0.48906 0.16579 L 0.46198 0.19049 " pathEditMode="relative" rAng="6064212" ptsTypes="FffFF">
                                      <p:cBhvr>
                                        <p:cTn id="30" dur="2000" fill="hold"/>
                                        <p:tgtEl>
                                          <p:spTgt spid="4"/>
                                        </p:tgtEl>
                                        <p:attrNameLst>
                                          <p:attrName>ppt_x</p:attrName>
                                          <p:attrName>ppt_y</p:attrName>
                                        </p:attrNameLst>
                                      </p:cBhvr>
                                      <p:rCtr x="903" y="6700"/>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23"/>
                                        </p:tgtEl>
                                      </p:cBhvr>
                                    </p:animEffect>
                                    <p:set>
                                      <p:cBhvr>
                                        <p:cTn id="80" dur="1" fill="hold">
                                          <p:stCondLst>
                                            <p:cond delay="499"/>
                                          </p:stCondLst>
                                        </p:cTn>
                                        <p:tgtEl>
                                          <p:spTgt spid="2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24"/>
                                        </p:tgtEl>
                                      </p:cBhvr>
                                    </p:animEffect>
                                    <p:set>
                                      <p:cBhvr>
                                        <p:cTn id="9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8" grpId="0" animBg="1"/>
      <p:bldP spid="18" grpId="1" animBg="1"/>
      <p:bldP spid="19" grpId="0" animBg="1"/>
      <p:bldP spid="19" grpId="1" animBg="1"/>
      <p:bldP spid="22" grpId="0" animBg="1"/>
      <p:bldP spid="22" grpId="1" animBg="1"/>
      <p:bldP spid="23" grpId="0" animBg="1"/>
      <p:bldP spid="23" grpId="1" animBg="1"/>
      <p:bldP spid="24" grpId="0" animBg="1"/>
      <p:bldP spid="2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8D2745-9A66-43F1-B902-FFAF998AD03C}"/>
              </a:ext>
            </a:extLst>
          </p:cNvPr>
          <p:cNvSpPr/>
          <p:nvPr/>
        </p:nvSpPr>
        <p:spPr>
          <a:xfrm>
            <a:off x="0" y="267494"/>
            <a:ext cx="9144000" cy="487600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Rectangle 7"/>
          <p:cNvSpPr/>
          <p:nvPr/>
        </p:nvSpPr>
        <p:spPr>
          <a:xfrm rot="21425939">
            <a:off x="3030504" y="2487764"/>
            <a:ext cx="2721884" cy="1491552"/>
          </a:xfrm>
          <a:prstGeom prst="rect">
            <a:avLst/>
          </a:prstGeom>
          <a:ln w="63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GB" sz="1400" b="1" dirty="0"/>
              <a:t>Points Top-up</a:t>
            </a:r>
            <a:endParaRPr lang="en-GB" sz="1400" dirty="0"/>
          </a:p>
          <a:p>
            <a:pPr algn="ctr">
              <a:lnSpc>
                <a:spcPct val="150000"/>
              </a:lnSpc>
            </a:pPr>
            <a:r>
              <a:rPr lang="en-GB" sz="1400" dirty="0"/>
              <a:t>Mr. Ballard</a:t>
            </a:r>
          </a:p>
          <a:p>
            <a:pPr algn="ctr">
              <a:lnSpc>
                <a:spcPct val="150000"/>
              </a:lnSpc>
            </a:pPr>
            <a:r>
              <a:rPr lang="en-GB" sz="1400" dirty="0"/>
              <a:t>This card is worth 2 points</a:t>
            </a:r>
          </a:p>
          <a:p>
            <a:pPr algn="ctr">
              <a:lnSpc>
                <a:spcPct val="150000"/>
              </a:lnSpc>
            </a:pPr>
            <a:r>
              <a:rPr lang="en-GB" sz="1400" dirty="0"/>
              <a:t>3376 - 7354 - 9133</a:t>
            </a:r>
          </a:p>
        </p:txBody>
      </p:sp>
      <p:pic>
        <p:nvPicPr>
          <p:cNvPr id="1028" name="Picture 4" descr="Hogwarts Schoo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5939">
            <a:off x="3154070" y="2746336"/>
            <a:ext cx="476250" cy="476250"/>
          </a:xfrm>
          <a:prstGeom prst="rect">
            <a:avLst/>
          </a:prstGeom>
          <a:noFill/>
          <a:ln w="6350">
            <a:noFill/>
          </a:ln>
          <a:extLst>
            <a:ext uri="{909E8E84-426E-40DD-AFC4-6F175D3DCCD1}">
              <a14:hiddenFill xmlns:a14="http://schemas.microsoft.com/office/drawing/2010/main">
                <a:solidFill>
                  <a:srgbClr val="FFFFFF"/>
                </a:solidFill>
              </a14:hiddenFill>
            </a:ext>
          </a:extLst>
        </p:spPr>
      </p:pic>
      <p:sp>
        <p:nvSpPr>
          <p:cNvPr id="12" name="Rectangular Callout 11"/>
          <p:cNvSpPr/>
          <p:nvPr/>
        </p:nvSpPr>
        <p:spPr>
          <a:xfrm>
            <a:off x="278606" y="1481137"/>
            <a:ext cx="4112840" cy="907010"/>
          </a:xfrm>
          <a:prstGeom prst="wedgeRectCallout">
            <a:avLst>
              <a:gd name="adj1" fmla="val 36314"/>
              <a:gd name="adj2" fmla="val 7950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They work like a pay as you go mobile phone top-up, except they top-up with points and not credit.</a:t>
            </a:r>
          </a:p>
        </p:txBody>
      </p:sp>
      <p:sp>
        <p:nvSpPr>
          <p:cNvPr id="13" name="Rectangular Callout 12"/>
          <p:cNvSpPr/>
          <p:nvPr/>
        </p:nvSpPr>
        <p:spPr>
          <a:xfrm>
            <a:off x="457200" y="2755353"/>
            <a:ext cx="2228753" cy="648072"/>
          </a:xfrm>
          <a:prstGeom prst="wedgeRectCallout">
            <a:avLst>
              <a:gd name="adj1" fmla="val 71094"/>
              <a:gd name="adj2" fmla="val 2094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Just print them, then hand them out.</a:t>
            </a:r>
          </a:p>
        </p:txBody>
      </p:sp>
      <p:sp>
        <p:nvSpPr>
          <p:cNvPr id="14" name="Rectangular Callout 13"/>
          <p:cNvSpPr/>
          <p:nvPr/>
        </p:nvSpPr>
        <p:spPr>
          <a:xfrm>
            <a:off x="4939041" y="1610606"/>
            <a:ext cx="3747759" cy="648072"/>
          </a:xfrm>
          <a:prstGeom prst="wedgeRectCallout">
            <a:avLst>
              <a:gd name="adj1" fmla="val -66430"/>
              <a:gd name="adj2" fmla="val 2610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The student then enters the number to top-up their account with points.</a:t>
            </a:r>
          </a:p>
        </p:txBody>
      </p:sp>
      <p:sp>
        <p:nvSpPr>
          <p:cNvPr id="15" name="Title 1"/>
          <p:cNvSpPr>
            <a:spLocks noGrp="1"/>
          </p:cNvSpPr>
          <p:nvPr>
            <p:ph type="title"/>
          </p:nvPr>
        </p:nvSpPr>
        <p:spPr>
          <a:xfrm>
            <a:off x="457200" y="205978"/>
            <a:ext cx="8229600" cy="1213643"/>
          </a:xfrm>
        </p:spPr>
        <p:txBody>
          <a:bodyPr>
            <a:noAutofit/>
          </a:bodyPr>
          <a:lstStyle/>
          <a:p>
            <a:r>
              <a:rPr lang="en-GB" sz="3600" dirty="0">
                <a:solidFill>
                  <a:schemeClr val="tx2">
                    <a:lumMod val="75000"/>
                  </a:schemeClr>
                </a:solidFill>
                <a:effectLst>
                  <a:outerShdw blurRad="50800" dist="38100" dir="2700000" algn="ctr" rotWithShape="0">
                    <a:srgbClr val="000000">
                      <a:alpha val="40000"/>
                    </a:srgbClr>
                  </a:outerShdw>
                </a:effectLst>
              </a:rPr>
              <a:t>Awarding points using</a:t>
            </a:r>
            <a:br>
              <a:rPr lang="en-GB" sz="3600" dirty="0">
                <a:solidFill>
                  <a:schemeClr val="tx2">
                    <a:lumMod val="75000"/>
                  </a:schemeClr>
                </a:solidFill>
                <a:effectLst>
                  <a:outerShdw blurRad="50800" dist="38100" dir="2700000" algn="ctr" rotWithShape="0">
                    <a:srgbClr val="000000">
                      <a:alpha val="40000"/>
                    </a:srgbClr>
                  </a:outerShdw>
                </a:effectLst>
              </a:rPr>
            </a:br>
            <a:r>
              <a:rPr lang="en-GB" sz="3600" dirty="0">
                <a:solidFill>
                  <a:schemeClr val="tx2">
                    <a:lumMod val="75000"/>
                  </a:schemeClr>
                </a:solidFill>
                <a:effectLst>
                  <a:outerShdw blurRad="50800" dist="38100" dir="2700000" algn="ctr" rotWithShape="0">
                    <a:srgbClr val="000000">
                      <a:alpha val="40000"/>
                    </a:srgbClr>
                  </a:outerShdw>
                </a:effectLst>
              </a:rPr>
              <a:t>top-up vouchers…</a:t>
            </a:r>
          </a:p>
        </p:txBody>
      </p:sp>
      <p:sp>
        <p:nvSpPr>
          <p:cNvPr id="11" name="Rectangular Callout 13">
            <a:extLst>
              <a:ext uri="{FF2B5EF4-FFF2-40B4-BE49-F238E27FC236}">
                <a16:creationId xmlns:a16="http://schemas.microsoft.com/office/drawing/2014/main" id="{0268FE5C-E3FE-4068-80F1-BEAF17513B4A}"/>
              </a:ext>
            </a:extLst>
          </p:cNvPr>
          <p:cNvSpPr/>
          <p:nvPr/>
        </p:nvSpPr>
        <p:spPr>
          <a:xfrm>
            <a:off x="5058872" y="3894874"/>
            <a:ext cx="3747759" cy="981132"/>
          </a:xfrm>
          <a:prstGeom prst="wedgeRectCallout">
            <a:avLst>
              <a:gd name="adj1" fmla="val -62719"/>
              <a:gd name="adj2" fmla="val -5114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Vouchers may have barcodes so that they can be scanned, which is quicker and easier than typing the number.</a:t>
            </a:r>
          </a:p>
        </p:txBody>
      </p:sp>
    </p:spTree>
    <p:extLst>
      <p:ext uri="{BB962C8B-B14F-4D97-AF65-F5344CB8AC3E}">
        <p14:creationId xmlns:p14="http://schemas.microsoft.com/office/powerpoint/2010/main" val="23826934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3F8CC8-4579-4398-91E9-7DBB4F4A45A5}"/>
              </a:ext>
            </a:extLst>
          </p:cNvPr>
          <p:cNvSpPr/>
          <p:nvPr/>
        </p:nvSpPr>
        <p:spPr>
          <a:xfrm>
            <a:off x="0" y="267494"/>
            <a:ext cx="9144000" cy="487600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96" t="29814" r="49688" b="25962"/>
          <a:stretch/>
        </p:blipFill>
        <p:spPr bwMode="auto">
          <a:xfrm rot="21392989">
            <a:off x="2496224" y="2232561"/>
            <a:ext cx="3695117" cy="2145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ular Callout 6"/>
          <p:cNvSpPr/>
          <p:nvPr/>
        </p:nvSpPr>
        <p:spPr>
          <a:xfrm>
            <a:off x="2293541" y="4238297"/>
            <a:ext cx="6120680" cy="648072"/>
          </a:xfrm>
          <a:prstGeom prst="wedgeRectCallout">
            <a:avLst>
              <a:gd name="adj1" fmla="val -24436"/>
              <a:gd name="adj2" fmla="val -7819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You can purchase barcode scanners so pupils do not need to type the number.</a:t>
            </a:r>
          </a:p>
        </p:txBody>
      </p:sp>
      <p:sp>
        <p:nvSpPr>
          <p:cNvPr id="12" name="Rectangular Callout 11"/>
          <p:cNvSpPr/>
          <p:nvPr/>
        </p:nvSpPr>
        <p:spPr>
          <a:xfrm>
            <a:off x="439804" y="1126147"/>
            <a:ext cx="8407313" cy="997172"/>
          </a:xfrm>
          <a:prstGeom prst="wedgeRectCallout">
            <a:avLst>
              <a:gd name="adj1" fmla="val -25526"/>
              <a:gd name="adj2" fmla="val 456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Top-up vouchers are an alternative way of awarding points.  They can be printed in advance, which means they can be used as a quick and easy way of rewarding a pupil without needing to use a computer.</a:t>
            </a:r>
          </a:p>
        </p:txBody>
      </p:sp>
      <p:sp>
        <p:nvSpPr>
          <p:cNvPr id="13" name="Rectangular Callout 12"/>
          <p:cNvSpPr/>
          <p:nvPr/>
        </p:nvSpPr>
        <p:spPr>
          <a:xfrm>
            <a:off x="29032" y="2317549"/>
            <a:ext cx="2407347" cy="936104"/>
          </a:xfrm>
          <a:prstGeom prst="wedgeRectCallout">
            <a:avLst>
              <a:gd name="adj1" fmla="val 60242"/>
              <a:gd name="adj2" fmla="val 190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Just print them using a standard printer and then hand them out</a:t>
            </a:r>
          </a:p>
        </p:txBody>
      </p:sp>
      <p:sp>
        <p:nvSpPr>
          <p:cNvPr id="14" name="Rectangular Callout 13"/>
          <p:cNvSpPr/>
          <p:nvPr/>
        </p:nvSpPr>
        <p:spPr>
          <a:xfrm>
            <a:off x="5023262" y="2608518"/>
            <a:ext cx="4120739" cy="648072"/>
          </a:xfrm>
          <a:prstGeom prst="wedgeRectCallout">
            <a:avLst>
              <a:gd name="adj1" fmla="val -57611"/>
              <a:gd name="adj2" fmla="val 11806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The pupil then enters the unique number to top-up their account with points.</a:t>
            </a:r>
          </a:p>
        </p:txBody>
      </p:sp>
      <p:sp>
        <p:nvSpPr>
          <p:cNvPr id="8" name="Rectangular Callout 12">
            <a:extLst>
              <a:ext uri="{FF2B5EF4-FFF2-40B4-BE49-F238E27FC236}">
                <a16:creationId xmlns:a16="http://schemas.microsoft.com/office/drawing/2014/main" id="{1AC7D2B5-9935-45A1-ACBC-59B4FA38C483}"/>
              </a:ext>
            </a:extLst>
          </p:cNvPr>
          <p:cNvSpPr/>
          <p:nvPr/>
        </p:nvSpPr>
        <p:spPr>
          <a:xfrm>
            <a:off x="42199" y="3338641"/>
            <a:ext cx="2407347" cy="936104"/>
          </a:xfrm>
          <a:prstGeom prst="wedgeRectCallout">
            <a:avLst>
              <a:gd name="adj1" fmla="val 58795"/>
              <a:gd name="adj2" fmla="val -218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…or print them on labels for sticking into books.</a:t>
            </a:r>
          </a:p>
        </p:txBody>
      </p:sp>
      <p:sp>
        <p:nvSpPr>
          <p:cNvPr id="10" name="Title 1">
            <a:extLst>
              <a:ext uri="{FF2B5EF4-FFF2-40B4-BE49-F238E27FC236}">
                <a16:creationId xmlns:a16="http://schemas.microsoft.com/office/drawing/2014/main" id="{DADE21B5-626A-4CEF-A90E-FC9673D9E47D}"/>
              </a:ext>
            </a:extLst>
          </p:cNvPr>
          <p:cNvSpPr>
            <a:spLocks noGrp="1"/>
          </p:cNvSpPr>
          <p:nvPr>
            <p:ph type="title"/>
          </p:nvPr>
        </p:nvSpPr>
        <p:spPr>
          <a:xfrm>
            <a:off x="457200" y="205979"/>
            <a:ext cx="8229600" cy="920168"/>
          </a:xfrm>
        </p:spPr>
        <p:txBody>
          <a:bodyPr>
            <a:noAutofit/>
          </a:bodyPr>
          <a:lstStyle/>
          <a:p>
            <a:r>
              <a:rPr lang="en-GB" sz="3600" dirty="0">
                <a:solidFill>
                  <a:schemeClr val="tx2">
                    <a:lumMod val="75000"/>
                  </a:schemeClr>
                </a:solidFill>
                <a:effectLst>
                  <a:outerShdw blurRad="50800" dist="38100" dir="2700000" algn="ctr" rotWithShape="0">
                    <a:srgbClr val="000000">
                      <a:alpha val="40000"/>
                    </a:srgbClr>
                  </a:outerShdw>
                </a:effectLst>
              </a:rPr>
              <a:t>Using Points Top-up Vouchers…</a:t>
            </a:r>
          </a:p>
        </p:txBody>
      </p:sp>
    </p:spTree>
    <p:extLst>
      <p:ext uri="{BB962C8B-B14F-4D97-AF65-F5344CB8AC3E}">
        <p14:creationId xmlns:p14="http://schemas.microsoft.com/office/powerpoint/2010/main" val="344329809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xit" presetSubtype="0" fill="hold" grpId="1" nodeType="afterEffect">
                                  <p:stCondLst>
                                    <p:cond delay="675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par>
                          <p:cTn id="12" fill="hold">
                            <p:stCondLst>
                              <p:cond delay="775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8250"/>
                            </p:stCondLst>
                            <p:childTnLst>
                              <p:par>
                                <p:cTn id="17" presetID="10" presetClass="exit" presetSubtype="0" fill="hold" grpId="1" nodeType="afterEffect">
                                  <p:stCondLst>
                                    <p:cond delay="450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par>
                          <p:cTn id="20" fill="hold">
                            <p:stCondLst>
                              <p:cond delay="1325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3750"/>
                            </p:stCondLst>
                            <p:childTnLst>
                              <p:par>
                                <p:cTn id="25" presetID="10" presetClass="exit" presetSubtype="0" fill="hold" grpId="1" nodeType="afterEffect">
                                  <p:stCondLst>
                                    <p:cond delay="450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1875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19250"/>
                            </p:stCondLst>
                            <p:childTnLst>
                              <p:par>
                                <p:cTn id="33" presetID="10" presetClass="exit" presetSubtype="0" fill="hold" grpId="1" nodeType="afterEffect">
                                  <p:stCondLst>
                                    <p:cond delay="500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24750"/>
                            </p:stCondLst>
                            <p:childTnLst>
                              <p:par>
                                <p:cTn id="37" presetID="2" presetClass="entr" presetSubtype="4"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25250"/>
                            </p:stCondLst>
                            <p:childTnLst>
                              <p:par>
                                <p:cTn id="42" presetID="10" presetClass="exit" presetSubtype="0" fill="hold" grpId="1" nodeType="afterEffect">
                                  <p:stCondLst>
                                    <p:cond delay="500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animBg="1"/>
      <p:bldP spid="12" grpId="1" animBg="1"/>
      <p:bldP spid="13" grpId="0" animBg="1"/>
      <p:bldP spid="13" grpId="1" animBg="1"/>
      <p:bldP spid="14" grpId="0" animBg="1"/>
      <p:bldP spid="14"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B035E6-7C49-4EBA-B21D-F819634838D5}"/>
              </a:ext>
            </a:extLst>
          </p:cNvPr>
          <p:cNvSpPr/>
          <p:nvPr/>
        </p:nvSpPr>
        <p:spPr>
          <a:xfrm>
            <a:off x="0" y="267494"/>
            <a:ext cx="9144000" cy="487600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4" name="Title 1">
            <a:extLst>
              <a:ext uri="{FF2B5EF4-FFF2-40B4-BE49-F238E27FC236}">
                <a16:creationId xmlns:a16="http://schemas.microsoft.com/office/drawing/2014/main" id="{4FD6C104-9354-4516-9974-D2233E3C1A55}"/>
              </a:ext>
            </a:extLst>
          </p:cNvPr>
          <p:cNvSpPr>
            <a:spLocks noGrp="1"/>
          </p:cNvSpPr>
          <p:nvPr>
            <p:ph type="title"/>
          </p:nvPr>
        </p:nvSpPr>
        <p:spPr>
          <a:xfrm>
            <a:off x="917131" y="1714500"/>
            <a:ext cx="7309737" cy="857250"/>
          </a:xfrm>
        </p:spPr>
        <p:txBody>
          <a:bodyPr vert="horz" lIns="91440" tIns="45720" rIns="91440" bIns="45720" rtlCol="0" anchor="ctr">
            <a:noAutofit/>
          </a:bodyPr>
          <a:lstStyle/>
          <a:p>
            <a:r>
              <a:rPr lang="en-GB" sz="5400" dirty="0">
                <a:solidFill>
                  <a:schemeClr val="tx2">
                    <a:lumMod val="75000"/>
                  </a:schemeClr>
                </a:solidFill>
                <a:effectLst>
                  <a:outerShdw blurRad="50800" dist="38100" dir="2700000" algn="ctr" rotWithShape="0">
                    <a:srgbClr val="000000">
                      <a:alpha val="40000"/>
                    </a:srgbClr>
                  </a:outerShdw>
                </a:effectLst>
              </a:rPr>
              <a:t>Other useful information</a:t>
            </a:r>
          </a:p>
        </p:txBody>
      </p:sp>
    </p:spTree>
    <p:extLst>
      <p:ext uri="{BB962C8B-B14F-4D97-AF65-F5344CB8AC3E}">
        <p14:creationId xmlns:p14="http://schemas.microsoft.com/office/powerpoint/2010/main" val="1856348056"/>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AAE119-0BEE-40C1-B2E5-0A5C1038867F}"/>
              </a:ext>
            </a:extLst>
          </p:cNvPr>
          <p:cNvSpPr/>
          <p:nvPr/>
        </p:nvSpPr>
        <p:spPr>
          <a:xfrm>
            <a:off x="0" y="267494"/>
            <a:ext cx="9144000" cy="487600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2" name="Picture 1">
            <a:extLst>
              <a:ext uri="{FF2B5EF4-FFF2-40B4-BE49-F238E27FC236}">
                <a16:creationId xmlns:a16="http://schemas.microsoft.com/office/drawing/2014/main" id="{54FA62C9-B4BB-420B-A21C-F2D6F54C9880}"/>
              </a:ext>
            </a:extLst>
          </p:cNvPr>
          <p:cNvPicPr>
            <a:picLocks noChangeAspect="1"/>
          </p:cNvPicPr>
          <p:nvPr/>
        </p:nvPicPr>
        <p:blipFill>
          <a:blip r:embed="rId2"/>
          <a:stretch>
            <a:fillRect/>
          </a:stretch>
        </p:blipFill>
        <p:spPr>
          <a:xfrm>
            <a:off x="493507" y="0"/>
            <a:ext cx="8156986" cy="5143500"/>
          </a:xfrm>
          <a:prstGeom prst="rect">
            <a:avLst/>
          </a:prstGeom>
        </p:spPr>
      </p:pic>
      <p:sp>
        <p:nvSpPr>
          <p:cNvPr id="5" name="Rectangular Callout 4"/>
          <p:cNvSpPr/>
          <p:nvPr/>
        </p:nvSpPr>
        <p:spPr>
          <a:xfrm>
            <a:off x="485886" y="2073871"/>
            <a:ext cx="7803083" cy="1317780"/>
          </a:xfrm>
          <a:prstGeom prst="wedgeRectCallout">
            <a:avLst>
              <a:gd name="adj1" fmla="val 42072"/>
              <a:gd name="adj2" fmla="val -1938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 To change your password, go to the My Account page.</a:t>
            </a:r>
          </a:p>
        </p:txBody>
      </p:sp>
      <p:sp>
        <p:nvSpPr>
          <p:cNvPr id="7" name="Rectangular Callout 6"/>
          <p:cNvSpPr/>
          <p:nvPr/>
        </p:nvSpPr>
        <p:spPr>
          <a:xfrm>
            <a:off x="485886" y="3084513"/>
            <a:ext cx="6853065" cy="1317780"/>
          </a:xfrm>
          <a:prstGeom prst="wedgeRectCallout">
            <a:avLst>
              <a:gd name="adj1" fmla="val -33771"/>
              <a:gd name="adj2" fmla="val 11353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 Use the Manage My Classes button to add your own student groups or after school clubs.  These can be composed of pupils in different classes and year groups.</a:t>
            </a:r>
          </a:p>
        </p:txBody>
      </p:sp>
      <p:sp>
        <p:nvSpPr>
          <p:cNvPr id="8" name="Rectangular Callout 7"/>
          <p:cNvSpPr/>
          <p:nvPr/>
        </p:nvSpPr>
        <p:spPr>
          <a:xfrm>
            <a:off x="485889" y="1980739"/>
            <a:ext cx="7803083" cy="1317780"/>
          </a:xfrm>
          <a:prstGeom prst="wedgeRectCallout">
            <a:avLst>
              <a:gd name="adj1" fmla="val -34793"/>
              <a:gd name="adj2" fmla="val -11466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 Explore the Reports.  They have lots of useful features including leaderboards, charts showing house points, buttons to make points certificates, analysis of significant groups etc.</a:t>
            </a:r>
          </a:p>
        </p:txBody>
      </p:sp>
      <p:sp>
        <p:nvSpPr>
          <p:cNvPr id="10" name="Rectangular Callout 9"/>
          <p:cNvSpPr/>
          <p:nvPr/>
        </p:nvSpPr>
        <p:spPr>
          <a:xfrm>
            <a:off x="485889" y="2044439"/>
            <a:ext cx="7803083" cy="1317780"/>
          </a:xfrm>
          <a:prstGeom prst="wedgeRectCallout">
            <a:avLst>
              <a:gd name="adj1" fmla="val -25680"/>
              <a:gd name="adj2" fmla="val -11927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 Go to the Top-ups page to print your own Top-up vouchers.</a:t>
            </a:r>
          </a:p>
        </p:txBody>
      </p:sp>
      <p:sp>
        <p:nvSpPr>
          <p:cNvPr id="6" name="Rectangular Callout 5"/>
          <p:cNvSpPr/>
          <p:nvPr/>
        </p:nvSpPr>
        <p:spPr>
          <a:xfrm>
            <a:off x="571618" y="1899592"/>
            <a:ext cx="7803083" cy="1317780"/>
          </a:xfrm>
          <a:prstGeom prst="wedgeRectCallout">
            <a:avLst>
              <a:gd name="adj1" fmla="val 14273"/>
              <a:gd name="adj2" fmla="val -18109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 Only an administrator will see this link.  However, your school can have as many administrators as needed.</a:t>
            </a:r>
          </a:p>
        </p:txBody>
      </p:sp>
    </p:spTree>
    <p:extLst>
      <p:ext uri="{BB962C8B-B14F-4D97-AF65-F5344CB8AC3E}">
        <p14:creationId xmlns:p14="http://schemas.microsoft.com/office/powerpoint/2010/main" val="8882076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xit" presetSubtype="0" fill="hold" grpId="1" nodeType="afterEffect">
                                  <p:stCondLst>
                                    <p:cond delay="450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5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6000"/>
                            </p:stCondLst>
                            <p:childTnLst>
                              <p:par>
                                <p:cTn id="17" presetID="10" presetClass="exit" presetSubtype="0" fill="hold" grpId="1" nodeType="afterEffect">
                                  <p:stCondLst>
                                    <p:cond delay="450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11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11500"/>
                            </p:stCondLst>
                            <p:childTnLst>
                              <p:par>
                                <p:cTn id="25" presetID="10" presetClass="exit" presetSubtype="0" fill="hold" grpId="1" nodeType="afterEffect">
                                  <p:stCondLst>
                                    <p:cond delay="450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16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17000"/>
                            </p:stCondLst>
                            <p:childTnLst>
                              <p:par>
                                <p:cTn id="33" presetID="10" presetClass="exit" presetSubtype="0" fill="hold" grpId="1" nodeType="afterEffect">
                                  <p:stCondLst>
                                    <p:cond delay="450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22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22500"/>
                            </p:stCondLst>
                            <p:childTnLst>
                              <p:par>
                                <p:cTn id="41" presetID="10" presetClass="exit" presetSubtype="0" fill="hold" grpId="1" nodeType="afterEffect">
                                  <p:stCondLst>
                                    <p:cond delay="450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0" grpId="0" animBg="1"/>
      <p:bldP spid="10"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E2E532-2F7A-447D-B3C6-49D83F452430}"/>
              </a:ext>
            </a:extLst>
          </p:cNvPr>
          <p:cNvSpPr/>
          <p:nvPr/>
        </p:nvSpPr>
        <p:spPr>
          <a:xfrm>
            <a:off x="0" y="267494"/>
            <a:ext cx="9144000" cy="487600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9786AE5E-092A-41AA-BB62-3F03DDDC1340}"/>
              </a:ext>
            </a:extLst>
          </p:cNvPr>
          <p:cNvPicPr>
            <a:picLocks noChangeAspect="1"/>
          </p:cNvPicPr>
          <p:nvPr/>
        </p:nvPicPr>
        <p:blipFill>
          <a:blip r:embed="rId2"/>
          <a:stretch>
            <a:fillRect/>
          </a:stretch>
        </p:blipFill>
        <p:spPr>
          <a:xfrm>
            <a:off x="493507" y="0"/>
            <a:ext cx="8156986" cy="5143500"/>
          </a:xfrm>
          <a:prstGeom prst="rect">
            <a:avLst/>
          </a:prstGeom>
        </p:spPr>
      </p:pic>
      <p:sp>
        <p:nvSpPr>
          <p:cNvPr id="5" name="Rectangular Callout 4"/>
          <p:cNvSpPr/>
          <p:nvPr/>
        </p:nvSpPr>
        <p:spPr>
          <a:xfrm>
            <a:off x="666650" y="1643116"/>
            <a:ext cx="7803083" cy="1317780"/>
          </a:xfrm>
          <a:prstGeom prst="wedgeRectCallout">
            <a:avLst>
              <a:gd name="adj1" fmla="val 44346"/>
              <a:gd name="adj2" fmla="val -9009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Use the Feedback form for questions or to report any issues.  This will send an email to the system administrator at your school and the Pupil Reward Points team so that we can reply swiftly and take any necessary action.</a:t>
            </a:r>
          </a:p>
        </p:txBody>
      </p:sp>
      <p:sp>
        <p:nvSpPr>
          <p:cNvPr id="4" name="Rectangular Callout 4">
            <a:extLst>
              <a:ext uri="{FF2B5EF4-FFF2-40B4-BE49-F238E27FC236}">
                <a16:creationId xmlns:a16="http://schemas.microsoft.com/office/drawing/2014/main" id="{83557FB9-2FA5-4EAB-9D20-8451494F84F4}"/>
              </a:ext>
            </a:extLst>
          </p:cNvPr>
          <p:cNvSpPr/>
          <p:nvPr/>
        </p:nvSpPr>
        <p:spPr>
          <a:xfrm>
            <a:off x="485890" y="1721494"/>
            <a:ext cx="7803083" cy="1317780"/>
          </a:xfrm>
          <a:prstGeom prst="wedgeRectCallout">
            <a:avLst>
              <a:gd name="adj1" fmla="val 22472"/>
              <a:gd name="adj2" fmla="val -9471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rPr>
              <a:t>Your school may decide to purchase additional features such as our parents evening booking system to easily manage teacher / parent meetings.</a:t>
            </a:r>
          </a:p>
        </p:txBody>
      </p:sp>
    </p:spTree>
    <p:extLst>
      <p:ext uri="{BB962C8B-B14F-4D97-AF65-F5344CB8AC3E}">
        <p14:creationId xmlns:p14="http://schemas.microsoft.com/office/powerpoint/2010/main" val="1160103746"/>
      </p:ext>
    </p:extLst>
  </p:cSld>
  <p:clrMapOvr>
    <a:masterClrMapping/>
  </p:clrMapOvr>
  <mc:AlternateContent xmlns:mc="http://schemas.openxmlformats.org/markup-compatibility/2006" xmlns:p14="http://schemas.microsoft.com/office/powerpoint/2010/main">
    <mc:Choice Requires="p14">
      <p:transition spd="slow" p14:dur="5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xit" presetSubtype="0" fill="hold" grpId="1" nodeType="afterEffect">
                                  <p:stCondLst>
                                    <p:cond delay="350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par>
                          <p:cTn id="12" fill="hold">
                            <p:stCondLst>
                              <p:cond delay="4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0"/>
                            </p:stCondLst>
                            <p:childTnLst>
                              <p:par>
                                <p:cTn id="17" presetID="10" presetClass="exit" presetSubtype="0" fill="hold" grpId="1" nodeType="afterEffect">
                                  <p:stCondLst>
                                    <p:cond delay="350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D1F8-8DE3-4354-8B8F-D0F0547BEDD3}"/>
              </a:ext>
            </a:extLst>
          </p:cNvPr>
          <p:cNvSpPr/>
          <p:nvPr/>
        </p:nvSpPr>
        <p:spPr>
          <a:xfrm>
            <a:off x="0" y="0"/>
            <a:ext cx="9144000" cy="487600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4" name="Title 1"/>
          <p:cNvSpPr txBox="1">
            <a:spLocks/>
          </p:cNvSpPr>
          <p:nvPr/>
        </p:nvSpPr>
        <p:spPr>
          <a:xfrm>
            <a:off x="467544" y="1851670"/>
            <a:ext cx="82296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solidFill>
                  <a:schemeClr val="tx2">
                    <a:lumMod val="75000"/>
                  </a:schemeClr>
                </a:solidFill>
                <a:effectLst>
                  <a:outerShdw blurRad="50800" dist="38100" dir="2700000" algn="ctr" rotWithShape="0">
                    <a:srgbClr val="000000">
                      <a:alpha val="40000"/>
                    </a:srgbClr>
                  </a:outerShdw>
                </a:effectLst>
              </a:rPr>
              <a:t>Thank you for watching</a:t>
            </a:r>
          </a:p>
        </p:txBody>
      </p:sp>
    </p:spTree>
    <p:extLst>
      <p:ext uri="{BB962C8B-B14F-4D97-AF65-F5344CB8AC3E}">
        <p14:creationId xmlns:p14="http://schemas.microsoft.com/office/powerpoint/2010/main" val="2403493329"/>
      </p:ext>
    </p:extLst>
  </p:cSld>
  <p:clrMapOvr>
    <a:masterClrMapping/>
  </p:clrMapOvr>
  <mc:AlternateContent xmlns:mc="http://schemas.openxmlformats.org/markup-compatibility/2006" xmlns:p14="http://schemas.microsoft.com/office/powerpoint/2010/main">
    <mc:Choice Requires="p14">
      <p:transition spd="slow" p14:dur="5000" advTm="2000"/>
    </mc:Choice>
    <mc:Fallback xmlns="">
      <p:transition spd="slow" advTm="2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564</Words>
  <Application>Microsoft Office PowerPoint</Application>
  <PresentationFormat>On-screen Show (16:9)</PresentationFormat>
  <Paragraphs>41</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Pupil Reward Points</vt:lpstr>
      <vt:lpstr>Awarding points online…</vt:lpstr>
      <vt:lpstr>PowerPoint Presentation</vt:lpstr>
      <vt:lpstr>Awarding points using top-up vouchers…</vt:lpstr>
      <vt:lpstr>Using Points Top-up Vouchers…</vt:lpstr>
      <vt:lpstr>Other useful information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Reward Points</dc:title>
  <dc:creator>Tim</dc:creator>
  <cp:lastModifiedBy>Tim Ballard</cp:lastModifiedBy>
  <cp:revision>96</cp:revision>
  <dcterms:created xsi:type="dcterms:W3CDTF">2011-10-30T20:34:54Z</dcterms:created>
  <dcterms:modified xsi:type="dcterms:W3CDTF">2019-09-27T19:58:03Z</dcterms:modified>
</cp:coreProperties>
</file>